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75" r:id="rId2"/>
    <p:sldId id="410" r:id="rId3"/>
    <p:sldId id="439" r:id="rId4"/>
    <p:sldId id="440" r:id="rId5"/>
    <p:sldId id="441" r:id="rId6"/>
    <p:sldId id="442" r:id="rId7"/>
    <p:sldId id="443" r:id="rId8"/>
    <p:sldId id="444" r:id="rId9"/>
    <p:sldId id="445" r:id="rId10"/>
    <p:sldId id="446" r:id="rId11"/>
    <p:sldId id="447" r:id="rId12"/>
    <p:sldId id="448" r:id="rId13"/>
    <p:sldId id="449" r:id="rId14"/>
    <p:sldId id="450" r:id="rId15"/>
    <p:sldId id="476" r:id="rId16"/>
    <p:sldId id="451" r:id="rId17"/>
    <p:sldId id="477" r:id="rId18"/>
    <p:sldId id="478" r:id="rId19"/>
    <p:sldId id="457" r:id="rId20"/>
    <p:sldId id="458" r:id="rId21"/>
    <p:sldId id="479" r:id="rId22"/>
    <p:sldId id="459" r:id="rId23"/>
    <p:sldId id="460" r:id="rId24"/>
    <p:sldId id="461" r:id="rId25"/>
    <p:sldId id="462" r:id="rId26"/>
    <p:sldId id="464" r:id="rId27"/>
    <p:sldId id="465" r:id="rId28"/>
    <p:sldId id="466" r:id="rId29"/>
    <p:sldId id="467" r:id="rId30"/>
    <p:sldId id="468" r:id="rId31"/>
    <p:sldId id="469" r:id="rId32"/>
    <p:sldId id="470" r:id="rId33"/>
    <p:sldId id="471" r:id="rId34"/>
    <p:sldId id="472" r:id="rId35"/>
    <p:sldId id="473" r:id="rId36"/>
    <p:sldId id="474" r:id="rId37"/>
    <p:sldId id="475"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63"/>
    <p:restoredTop sz="94684"/>
  </p:normalViewPr>
  <p:slideViewPr>
    <p:cSldViewPr>
      <p:cViewPr varScale="1">
        <p:scale>
          <a:sx n="106" d="100"/>
          <a:sy n="106" d="100"/>
        </p:scale>
        <p:origin x="936" y="176"/>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9/19/19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9/19/19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EF51A87E-EFE1-8345-A711-842F3FCFE0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84B34B65-F892-624C-BACB-8FFAC12A2B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1987" name="Slide Number Placeholder 3">
            <a:extLst>
              <a:ext uri="{FF2B5EF4-FFF2-40B4-BE49-F238E27FC236}">
                <a16:creationId xmlns:a16="http://schemas.microsoft.com/office/drawing/2014/main" id="{2E9A1EBF-859D-B84E-A9DA-8E5102FAF4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EA3DA47-7D62-4749-B835-FEFD56B1F34D}"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799026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02873A8B-0ED8-1549-8F4B-608F006652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85F27C9F-3E3B-1C4E-BE2A-D7C210EAD9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5" name="Slide Number Placeholder 3">
            <a:extLst>
              <a:ext uri="{FF2B5EF4-FFF2-40B4-BE49-F238E27FC236}">
                <a16:creationId xmlns:a16="http://schemas.microsoft.com/office/drawing/2014/main" id="{82119DEE-A8F8-AE40-B5A0-6B1EBD309C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8532819-F148-3C4E-8702-74B5D17F4EBB}"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46474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690A7DD2-08E1-2144-9C42-AA6EE6FB57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F7E3096-0962-254D-ADB6-A088D9549F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3" name="Slide Number Placeholder 3">
            <a:extLst>
              <a:ext uri="{FF2B5EF4-FFF2-40B4-BE49-F238E27FC236}">
                <a16:creationId xmlns:a16="http://schemas.microsoft.com/office/drawing/2014/main" id="{09BD4158-A9E4-3841-951F-C435ABCD2C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45F5213-079E-C443-B532-E37E9E4F9041}"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8780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6CD5E527-59BA-6E4A-9244-DE5A296607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025062-0097-5747-8521-93038B2D960A}" type="slidenum">
              <a:rPr lang="en-US" altLang="en-US">
                <a:latin typeface="Calibri" panose="020F0502020204030204" pitchFamily="34" charset="0"/>
              </a:rPr>
              <a:pPr/>
              <a:t>24</a:t>
            </a:fld>
            <a:endParaRPr lang="en-US" altLang="en-US">
              <a:latin typeface="Calibri" panose="020F0502020204030204" pitchFamily="34" charset="0"/>
            </a:endParaRPr>
          </a:p>
        </p:txBody>
      </p:sp>
      <p:sp>
        <p:nvSpPr>
          <p:cNvPr id="43010" name="Rectangle 2">
            <a:extLst>
              <a:ext uri="{FF2B5EF4-FFF2-40B4-BE49-F238E27FC236}">
                <a16:creationId xmlns:a16="http://schemas.microsoft.com/office/drawing/2014/main" id="{D9C42710-B6D2-0C41-9571-9E61A2BE40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899EA77E-C09E-3944-B0A6-CA01E71DAE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3-3 </a:t>
            </a:r>
            <a:r>
              <a:rPr lang="en-US" altLang="en-US"/>
              <a:t>The use of a Punnett square in generating the F</a:t>
            </a:r>
            <a:r>
              <a:rPr lang="en-US" altLang="en-US" baseline="30000"/>
              <a:t>2</a:t>
            </a:r>
            <a:r>
              <a:rPr lang="en-US" altLang="en-US"/>
              <a:t> ratio from the cross shown in Figure 3–2.</a:t>
            </a:r>
            <a:endParaRPr lang="en-GB" altLang="en-US"/>
          </a:p>
        </p:txBody>
      </p:sp>
    </p:spTree>
    <p:extLst>
      <p:ext uri="{BB962C8B-B14F-4D97-AF65-F5344CB8AC3E}">
        <p14:creationId xmlns:p14="http://schemas.microsoft.com/office/powerpoint/2010/main" val="416356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9BCC9654-DAD2-5C46-AAAE-7B16C740B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A955D776-F1C6-4146-9CB2-78E7C346D8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59" name="Slide Number Placeholder 3">
            <a:extLst>
              <a:ext uri="{FF2B5EF4-FFF2-40B4-BE49-F238E27FC236}">
                <a16:creationId xmlns:a16="http://schemas.microsoft.com/office/drawing/2014/main" id="{E6FF4B7E-F3BD-834C-9C1E-4A177CF5FD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989ECAB-E4A7-4744-A891-C7AC8408A694}" type="slidenum">
              <a:rPr lang="en-US" altLang="en-US">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36011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BBB05B0C-68CB-0447-9039-ACEF1C3E61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802BC320-027C-8E42-9247-A1760CB31C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7" name="Slide Number Placeholder 3">
            <a:extLst>
              <a:ext uri="{FF2B5EF4-FFF2-40B4-BE49-F238E27FC236}">
                <a16:creationId xmlns:a16="http://schemas.microsoft.com/office/drawing/2014/main" id="{9C0AB2C1-BEF8-2D41-A644-CFFC6BD226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8E625AB-AEEC-EF4E-9E20-F0492C301253}"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2309489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203FCDA3-03E7-5441-B5DA-5ED4177B36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0B8D37FE-3EB6-5B4A-B6AA-E43A644C73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5" name="Slide Number Placeholder 3">
            <a:extLst>
              <a:ext uri="{FF2B5EF4-FFF2-40B4-BE49-F238E27FC236}">
                <a16:creationId xmlns:a16="http://schemas.microsoft.com/office/drawing/2014/main" id="{C1A47F6E-96BE-0145-90F7-D67E78790D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024EDC-F723-4346-909B-C2D36B96251B}"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2979558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3C4C968C-8E14-0143-B022-EE9B854040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EA55A48-B423-E14C-BE1A-7CD277BD0DC3}" type="slidenum">
              <a:rPr lang="en-US" altLang="en-US">
                <a:latin typeface="Calibri" panose="020F0502020204030204" pitchFamily="34" charset="0"/>
              </a:rPr>
              <a:pPr/>
              <a:t>29</a:t>
            </a:fld>
            <a:endParaRPr lang="en-US" altLang="en-US">
              <a:latin typeface="Calibri" panose="020F0502020204030204" pitchFamily="34" charset="0"/>
            </a:endParaRPr>
          </a:p>
        </p:txBody>
      </p:sp>
      <p:sp>
        <p:nvSpPr>
          <p:cNvPr id="52226" name="Rectangle 2">
            <a:extLst>
              <a:ext uri="{FF2B5EF4-FFF2-40B4-BE49-F238E27FC236}">
                <a16:creationId xmlns:a16="http://schemas.microsoft.com/office/drawing/2014/main" id="{C68CE069-A240-044B-A019-E8DB33EA5A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9C364E4C-0511-F543-843E-9F4092534C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1-12 A single nucleotide change in the DNA encoding the </a:t>
            </a:r>
            <a:r>
              <a:rPr lang="en-US" altLang="en-US">
                <a:sym typeface="Symbol" pitchFamily="2" charset="2"/>
              </a:rPr>
              <a:t></a:t>
            </a:r>
            <a:r>
              <a:rPr lang="en-US" altLang="en-US"/>
              <a:t>-globin gene (CTC </a:t>
            </a:r>
            <a:r>
              <a:rPr lang="en-US" altLang="en-US">
                <a:sym typeface="Symbol" pitchFamily="2" charset="2"/>
              </a:rPr>
              <a:t> </a:t>
            </a:r>
            <a:r>
              <a:rPr lang="en-US" altLang="en-US"/>
              <a:t>CAC) leads to an altered mRNA codon (GAG </a:t>
            </a:r>
            <a:r>
              <a:rPr lang="en-US" altLang="en-US">
                <a:sym typeface="Symbol" pitchFamily="2" charset="2"/>
              </a:rPr>
              <a:t> </a:t>
            </a:r>
            <a:r>
              <a:rPr lang="en-US" altLang="en-US"/>
              <a:t>GUG) and the insertion of a different amino acid (glu </a:t>
            </a:r>
            <a:r>
              <a:rPr lang="en-US" altLang="en-US">
                <a:sym typeface="Symbol" pitchFamily="2" charset="2"/>
              </a:rPr>
              <a:t> </a:t>
            </a:r>
            <a:r>
              <a:rPr lang="en-US" altLang="en-US"/>
              <a:t>val), producing an altered version of the </a:t>
            </a:r>
            <a:r>
              <a:rPr lang="en-US" altLang="en-US">
                <a:sym typeface="Symbol" pitchFamily="2" charset="2"/>
              </a:rPr>
              <a:t></a:t>
            </a:r>
            <a:r>
              <a:rPr lang="en-US" altLang="en-US"/>
              <a:t>-globin protein, causing sickle cell anemia.</a:t>
            </a:r>
            <a:endParaRPr lang="en-GB" altLang="en-US"/>
          </a:p>
        </p:txBody>
      </p:sp>
    </p:spTree>
    <p:extLst>
      <p:ext uri="{BB962C8B-B14F-4D97-AF65-F5344CB8AC3E}">
        <p14:creationId xmlns:p14="http://schemas.microsoft.com/office/powerpoint/2010/main" val="2824747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DD8BC879-18C4-594A-A1F2-5EB1CF0267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0FB8F0E-E6D1-5D46-97E6-9CA3C37C68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3" name="Slide Number Placeholder 3">
            <a:extLst>
              <a:ext uri="{FF2B5EF4-FFF2-40B4-BE49-F238E27FC236}">
                <a16:creationId xmlns:a16="http://schemas.microsoft.com/office/drawing/2014/main" id="{A5E65101-5DC0-0B45-B8E8-2F4FBDCDA0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6A3141-B419-9B4F-A0D3-EBF47295C7AC}" type="slidenum">
              <a:rPr lang="en-US" altLang="en-US">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653681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742ADDCD-39DD-A840-9DB6-DFF584B1AD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0F1356-D609-8B4D-8081-85451D26FB3F}" type="slidenum">
              <a:rPr lang="en-US" altLang="en-US">
                <a:latin typeface="Calibri" panose="020F0502020204030204" pitchFamily="34" charset="0"/>
              </a:rPr>
              <a:pPr/>
              <a:t>33</a:t>
            </a:fld>
            <a:endParaRPr lang="en-US" altLang="en-US">
              <a:latin typeface="Calibri" panose="020F0502020204030204" pitchFamily="34" charset="0"/>
            </a:endParaRPr>
          </a:p>
        </p:txBody>
      </p:sp>
      <p:sp>
        <p:nvSpPr>
          <p:cNvPr id="58370" name="Rectangle 2">
            <a:extLst>
              <a:ext uri="{FF2B5EF4-FFF2-40B4-BE49-F238E27FC236}">
                <a16:creationId xmlns:a16="http://schemas.microsoft.com/office/drawing/2014/main" id="{123C08B1-692E-D141-9A32-9D41C9F74D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F9695A07-4385-9342-A336-05F80F5987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1-9 Gene expression involves transcription of DNA into mRNA (top) and the translation (center) of mRNA on a ribosome into a protein (bottom).</a:t>
            </a:r>
            <a:endParaRPr lang="en-GB" altLang="en-US"/>
          </a:p>
        </p:txBody>
      </p:sp>
    </p:spTree>
    <p:extLst>
      <p:ext uri="{BB962C8B-B14F-4D97-AF65-F5344CB8AC3E}">
        <p14:creationId xmlns:p14="http://schemas.microsoft.com/office/powerpoint/2010/main" val="947745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FF9B8176-5242-D041-8AFF-953A4CB903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54BAA1AA-3FFB-0146-B452-24DB69BD5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19" name="Slide Number Placeholder 3">
            <a:extLst>
              <a:ext uri="{FF2B5EF4-FFF2-40B4-BE49-F238E27FC236}">
                <a16:creationId xmlns:a16="http://schemas.microsoft.com/office/drawing/2014/main" id="{F0E36564-A03C-DA4D-98E3-98ADD4867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6D24486-05C6-7143-B7FA-E31403E12517}" type="slidenum">
              <a:rPr lang="en-US" altLang="en-US">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71433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F8AEC6C9-A016-0848-8248-1B0EB7CB53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AE1B43-FE69-114D-B306-DA7D53A8B7F3}"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
        <p:nvSpPr>
          <p:cNvPr id="44034" name="Rectangle 2">
            <a:extLst>
              <a:ext uri="{FF2B5EF4-FFF2-40B4-BE49-F238E27FC236}">
                <a16:creationId xmlns:a16="http://schemas.microsoft.com/office/drawing/2014/main" id="{C3968A07-028F-F649-940D-47881E90C7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A353EE0C-571B-9C46-8B67-B4B1D11678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a:t>Figure 3-1 </a:t>
            </a:r>
            <a:r>
              <a:rPr lang="en-US" altLang="en-US"/>
              <a:t>A summary of the seven pairs of contrasting traits and the results of Mendel</a:t>
            </a:r>
            <a:r>
              <a:rPr lang="ja-JP" altLang="en-US"/>
              <a:t>’</a:t>
            </a:r>
            <a:r>
              <a:rPr lang="en-US" altLang="ja-JP"/>
              <a:t>s seven monohybrid crosses of the garden pea (Pisum sativum). In each case, pollen derived from plants exhibiting one trait was used to fertilize the ova of plants exhibiting the other trait. In the F</a:t>
            </a:r>
            <a:r>
              <a:rPr lang="en-US" altLang="ja-JP" baseline="30000"/>
              <a:t>1</a:t>
            </a:r>
            <a:r>
              <a:rPr lang="en-US" altLang="ja-JP"/>
              <a:t> generation, one of the two traits (dominant) was exhibited by all plants. The contrasting trait (recessive) then reappeared in approximately one-fourth of the F</a:t>
            </a:r>
            <a:r>
              <a:rPr lang="en-US" altLang="ja-JP" baseline="30000"/>
              <a:t>2</a:t>
            </a:r>
            <a:r>
              <a:rPr lang="en-US" altLang="ja-JP"/>
              <a:t> plants.</a:t>
            </a:r>
            <a:endParaRPr lang="en-GB" altLang="en-US"/>
          </a:p>
        </p:txBody>
      </p:sp>
    </p:spTree>
    <p:extLst>
      <p:ext uri="{BB962C8B-B14F-4D97-AF65-F5344CB8AC3E}">
        <p14:creationId xmlns:p14="http://schemas.microsoft.com/office/powerpoint/2010/main" val="36007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51A93F9B-48BC-D649-AB30-89EEE1D8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E370C35A-20A6-F345-A110-AB2B394D7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7" name="Slide Number Placeholder 3">
            <a:extLst>
              <a:ext uri="{FF2B5EF4-FFF2-40B4-BE49-F238E27FC236}">
                <a16:creationId xmlns:a16="http://schemas.microsoft.com/office/drawing/2014/main" id="{799CBA71-7B66-CA4B-B05A-A399934BE3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F115213-B99B-6142-9D12-5CC1A62230CB}" type="slidenum">
              <a:rPr lang="en-US" altLang="en-US">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325058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9A3F477B-ADF0-8540-A164-110BC93A91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F8610F77-26B1-244E-AB37-5F6BE815C4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5" name="Slide Number Placeholder 3">
            <a:extLst>
              <a:ext uri="{FF2B5EF4-FFF2-40B4-BE49-F238E27FC236}">
                <a16:creationId xmlns:a16="http://schemas.microsoft.com/office/drawing/2014/main" id="{5D9A0C90-666A-C244-9481-A7A066FB92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0E5D536-A571-BC4E-AD72-C1A912F14327}" type="slidenum">
              <a:rPr lang="en-US" altLang="en-US">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349947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4649153A-5C05-654D-B334-7AC025FAB2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E99B6DA9-633E-544C-97AC-F278484DAF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6083" name="Slide Number Placeholder 3">
            <a:extLst>
              <a:ext uri="{FF2B5EF4-FFF2-40B4-BE49-F238E27FC236}">
                <a16:creationId xmlns:a16="http://schemas.microsoft.com/office/drawing/2014/main" id="{B3E10EFD-7423-C545-961B-F028C80DEF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6713A4A-B3D4-C247-81D5-711BB79C0273}"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94310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02E36EF9-2F3F-4841-8145-5FEA919F4C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60359CD-9629-034C-91AE-B82D761C7DC0}"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
        <p:nvSpPr>
          <p:cNvPr id="48130" name="Rectangle 2">
            <a:extLst>
              <a:ext uri="{FF2B5EF4-FFF2-40B4-BE49-F238E27FC236}">
                <a16:creationId xmlns:a16="http://schemas.microsoft.com/office/drawing/2014/main" id="{C9A49EB0-EB13-BA4F-9C3D-DBD5DBBFE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350C61F5-C01E-EF4E-8D33-55B24F1600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a:t>Figure 3-1 </a:t>
            </a:r>
            <a:r>
              <a:rPr lang="en-US" altLang="en-US"/>
              <a:t>A summary of the seven pairs of contrasting traits and the results of Mendel</a:t>
            </a:r>
            <a:r>
              <a:rPr lang="ja-JP" altLang="en-US"/>
              <a:t>’</a:t>
            </a:r>
            <a:r>
              <a:rPr lang="en-US" altLang="ja-JP"/>
              <a:t>s seven monohybrid crosses of the garden pea (Pisum sativum). In each case, pollen derived from plants exhibiting one trait was used to fertilize the ova of plants exhibiting the other trait. In the F</a:t>
            </a:r>
            <a:r>
              <a:rPr lang="en-US" altLang="ja-JP" baseline="30000"/>
              <a:t>1</a:t>
            </a:r>
            <a:r>
              <a:rPr lang="en-US" altLang="ja-JP"/>
              <a:t> generation, one of the two traits (dominant) was exhibited by all plants. The contrasting trait (recessive) then reappeared in approximately one-fourth of the F</a:t>
            </a:r>
            <a:r>
              <a:rPr lang="en-US" altLang="ja-JP" baseline="30000"/>
              <a:t>2</a:t>
            </a:r>
            <a:r>
              <a:rPr lang="en-US" altLang="ja-JP"/>
              <a:t> plants.</a:t>
            </a:r>
            <a:endParaRPr lang="en-GB" altLang="en-US"/>
          </a:p>
        </p:txBody>
      </p:sp>
    </p:spTree>
    <p:extLst>
      <p:ext uri="{BB962C8B-B14F-4D97-AF65-F5344CB8AC3E}">
        <p14:creationId xmlns:p14="http://schemas.microsoft.com/office/powerpoint/2010/main" val="26025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6BA4C4D-C112-F143-828B-5893765959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2FA7584B-C330-6E4D-B1D6-BF161D6CA1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0179" name="Slide Number Placeholder 3">
            <a:extLst>
              <a:ext uri="{FF2B5EF4-FFF2-40B4-BE49-F238E27FC236}">
                <a16:creationId xmlns:a16="http://schemas.microsoft.com/office/drawing/2014/main" id="{A66EA11A-618F-6D4E-BF2C-E29591F3CA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8B0912B-D1F9-4D4B-AF21-F1FD80CF93B4}"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89796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3EB68C41-3DB0-AE45-8C16-F66B7A4643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C8C73FC2-97A1-624D-903F-DB9DD11854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2227" name="Slide Number Placeholder 3">
            <a:extLst>
              <a:ext uri="{FF2B5EF4-FFF2-40B4-BE49-F238E27FC236}">
                <a16:creationId xmlns:a16="http://schemas.microsoft.com/office/drawing/2014/main" id="{A7C59DD9-FDBD-8042-AA00-7FC87B9913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4ECE575-3B14-414C-B91A-1CA8BACEB810}"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425299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6AAFE90-87D4-E44C-BC16-AEFFC2FBB3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FCE7CCC4-C39D-CD4C-8761-21050ECF6B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1747" name="Slide Number Placeholder 3">
            <a:extLst>
              <a:ext uri="{FF2B5EF4-FFF2-40B4-BE49-F238E27FC236}">
                <a16:creationId xmlns:a16="http://schemas.microsoft.com/office/drawing/2014/main" id="{B77DEFDB-DB14-1748-BB6D-FD922F8DE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388051-818A-7E46-A266-5D5FC344A770}"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144197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F853E740-E177-D144-8E75-3767C0BACD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61FB72-09FA-5D43-AF08-F6780E85697F}" type="slidenum">
              <a:rPr lang="en-US" altLang="en-US">
                <a:latin typeface="Calibri" panose="020F0502020204030204" pitchFamily="34" charset="0"/>
              </a:rPr>
              <a:pPr/>
              <a:t>19</a:t>
            </a:fld>
            <a:endParaRPr lang="en-US" altLang="en-US">
              <a:latin typeface="Calibri" panose="020F0502020204030204" pitchFamily="34" charset="0"/>
            </a:endParaRPr>
          </a:p>
        </p:txBody>
      </p:sp>
      <p:sp>
        <p:nvSpPr>
          <p:cNvPr id="33794" name="Rectangle 2">
            <a:extLst>
              <a:ext uri="{FF2B5EF4-FFF2-40B4-BE49-F238E27FC236}">
                <a16:creationId xmlns:a16="http://schemas.microsoft.com/office/drawing/2014/main" id="{586B0D96-1B14-4F41-8CB2-BC03254CE3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FC59C109-7D4A-894D-888E-EC1CF14B69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a:t>Figure 3-2 </a:t>
            </a:r>
            <a:r>
              <a:rPr lang="en-US" altLang="en-US"/>
              <a:t>The monohybrid cross between tall and dwarf pea plants. The symbols D and d designate the tall and dwarf unit factors, respectively, in the genotypes of mature plants and gametes. All individuals are shown in rectangles, and gametes are shown in circles.</a:t>
            </a:r>
            <a:endParaRPr lang="en-GB" altLang="en-US"/>
          </a:p>
        </p:txBody>
      </p:sp>
    </p:spTree>
    <p:extLst>
      <p:ext uri="{BB962C8B-B14F-4D97-AF65-F5344CB8AC3E}">
        <p14:creationId xmlns:p14="http://schemas.microsoft.com/office/powerpoint/2010/main" val="174533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BA4E51A8-1E69-FC48-8117-23C96F8416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A3137D5B-54B4-BA4A-A5E7-DB696A8ED8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5843" name="Slide Number Placeholder 3">
            <a:extLst>
              <a:ext uri="{FF2B5EF4-FFF2-40B4-BE49-F238E27FC236}">
                <a16:creationId xmlns:a16="http://schemas.microsoft.com/office/drawing/2014/main" id="{D6F60BAF-500C-364C-B81D-EAF8D8B2DD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44F03E7-B5BE-DD49-BFA4-638E5339DC0E}"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177272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9/19/19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9/19/19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9/19/19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9/19/19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9/19/19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9/19/19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9/19/19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9/19/19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9/19/19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9/19/19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9/19/19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9/19/19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9</a:t>
            </a:r>
            <a:br>
              <a:rPr lang="en-US" altLang="en-US" dirty="0"/>
            </a:br>
            <a:r>
              <a:rPr lang="en-US" altLang="en-US" dirty="0">
                <a:ea typeface="MS PGothic"/>
              </a:rPr>
              <a:t>Sept. 20</a:t>
            </a:r>
            <a:r>
              <a:rPr lang="en-US" altLang="en-US" baseline="30000" dirty="0">
                <a:ea typeface="MS PGothic"/>
              </a:rPr>
              <a:t>th</a:t>
            </a:r>
            <a:r>
              <a:rPr lang="en-US" altLang="en-US" dirty="0">
                <a:ea typeface="MS PGothic"/>
              </a:rPr>
              <a:t>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a:defRPr/>
            </a:pPr>
            <a:r>
              <a:rPr lang="en-US" dirty="0">
                <a:ea typeface="MS PGothic" charset="0"/>
              </a:rPr>
              <a:t>Exam 1---Return and go over today.</a:t>
            </a:r>
          </a:p>
          <a:p>
            <a:pPr marL="0" indent="0">
              <a:buNone/>
              <a:defRPr/>
            </a:pPr>
            <a:endParaRPr lang="en-US" dirty="0">
              <a:ea typeface="MS PGothic" charset="0"/>
            </a:endParaRPr>
          </a:p>
          <a:p>
            <a:pPr>
              <a:defRPr/>
            </a:pPr>
            <a:r>
              <a:rPr lang="en-US" dirty="0">
                <a:ea typeface="MS PGothic" charset="0"/>
              </a:rPr>
              <a:t>Lab 2 report due---On or before Tuesday, Sept. 24</a:t>
            </a:r>
            <a:r>
              <a:rPr lang="en-US" baseline="30000" dirty="0">
                <a:ea typeface="MS PGothic" charset="0"/>
              </a:rPr>
              <a:t>th</a:t>
            </a:r>
            <a:r>
              <a:rPr lang="en-US" dirty="0">
                <a:ea typeface="MS PGothic" charset="0"/>
              </a:rPr>
              <a:t> outside my office door-- 10 am.   (Forgot that Sept. 23 is Assessment day—no class.)</a:t>
            </a:r>
          </a:p>
          <a:p>
            <a:pPr>
              <a:defRPr/>
            </a:pPr>
            <a:endParaRPr lang="en-US" dirty="0">
              <a:ea typeface="MS PGothic" charset="0"/>
            </a:endParaRPr>
          </a:p>
          <a:p>
            <a:pPr marL="0" indent="0">
              <a:buNone/>
              <a:defRPr/>
            </a:pPr>
            <a:r>
              <a:rPr lang="en-US" dirty="0">
                <a:ea typeface="MS PGothic" charset="0"/>
              </a:rPr>
              <a:t>Monday Assessment day---no class.  Friday—personal day, no class.  Independent activity (</a:t>
            </a:r>
            <a:r>
              <a:rPr lang="en-US" dirty="0" err="1">
                <a:ea typeface="MS PGothic" charset="0"/>
              </a:rPr>
              <a:t>powerpoint</a:t>
            </a:r>
            <a:r>
              <a:rPr lang="en-US" dirty="0">
                <a:ea typeface="MS PGothic" charset="0"/>
              </a:rPr>
              <a:t> to 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3D0069E3-31D8-DE49-A883-5958259DB3B5}"/>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3819F5DE-09A9-674A-97B9-0CDDEF6E9342}"/>
              </a:ext>
            </a:extLst>
          </p:cNvPr>
          <p:cNvSpPr>
            <a:spLocks noGrp="1"/>
          </p:cNvSpPr>
          <p:nvPr>
            <p:ph idx="1"/>
          </p:nvPr>
        </p:nvSpPr>
        <p:spPr>
          <a:xfrm>
            <a:off x="533400" y="1600200"/>
            <a:ext cx="8153400" cy="4953000"/>
          </a:xfrm>
        </p:spPr>
        <p:txBody>
          <a:bodyPr/>
          <a:lstStyle/>
          <a:p>
            <a:r>
              <a:rPr lang="en-US" altLang="en-US" dirty="0"/>
              <a:t>Many plants are hermaphrodites--- having both types of sexual equipment on one plant/flower.  </a:t>
            </a:r>
          </a:p>
          <a:p>
            <a:r>
              <a:rPr lang="en-US" altLang="en-US" u="sng" dirty="0"/>
              <a:t>Self fertilization is the norm</a:t>
            </a:r>
            <a:r>
              <a:rPr lang="en-US" altLang="en-US" dirty="0"/>
              <a:t>.  That means, male and female gametes  form using chromosomes from one genome combine to make the new generation.</a:t>
            </a:r>
          </a:p>
          <a:p>
            <a:r>
              <a:rPr lang="en-US" altLang="en-US" dirty="0"/>
              <a:t>Pollinators, wind, chance, allows pollen/sperm to travel to ovum on the same plant. </a:t>
            </a:r>
          </a:p>
        </p:txBody>
      </p:sp>
    </p:spTree>
    <p:extLst>
      <p:ext uri="{BB962C8B-B14F-4D97-AF65-F5344CB8AC3E}">
        <p14:creationId xmlns:p14="http://schemas.microsoft.com/office/powerpoint/2010/main" val="74506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47EE-4BEE-D24A-B213-332EE5079E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FAC346-D69B-BE45-A54C-355B7920493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7E52D82-4EDC-2447-8DDE-6F5B2B4E8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1"/>
            <a:ext cx="8745337" cy="351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78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47EE-4BEE-D24A-B213-332EE5079E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FAC346-D69B-BE45-A54C-355B7920493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7E52D82-4EDC-2447-8DDE-6F5B2B4E8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6" y="1985695"/>
            <a:ext cx="8745337" cy="351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D620A3D-EDDF-2F4A-B25D-1F5FB0166873}"/>
              </a:ext>
            </a:extLst>
          </p:cNvPr>
          <p:cNvSpPr/>
          <p:nvPr/>
        </p:nvSpPr>
        <p:spPr>
          <a:xfrm>
            <a:off x="4495800" y="2971800"/>
            <a:ext cx="9906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6AFA51C-5ADC-5044-805C-2673CA32EBB8}"/>
              </a:ext>
            </a:extLst>
          </p:cNvPr>
          <p:cNvSpPr/>
          <p:nvPr/>
        </p:nvSpPr>
        <p:spPr>
          <a:xfrm>
            <a:off x="3505200" y="2551331"/>
            <a:ext cx="1143000" cy="24016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4C27D4-AEE7-134E-B6B1-FA056EB75DE3}"/>
              </a:ext>
            </a:extLst>
          </p:cNvPr>
          <p:cNvSpPr txBox="1"/>
          <p:nvPr/>
        </p:nvSpPr>
        <p:spPr>
          <a:xfrm>
            <a:off x="6172200" y="1905000"/>
            <a:ext cx="1752600" cy="646331"/>
          </a:xfrm>
          <a:prstGeom prst="rect">
            <a:avLst/>
          </a:prstGeom>
          <a:noFill/>
        </p:spPr>
        <p:txBody>
          <a:bodyPr wrap="square" rtlCol="0">
            <a:spAutoFit/>
          </a:bodyPr>
          <a:lstStyle/>
          <a:p>
            <a:r>
              <a:rPr lang="en-US" b="1" dirty="0">
                <a:solidFill>
                  <a:srgbClr val="FF0000"/>
                </a:solidFill>
              </a:rPr>
              <a:t>Male/sperm producing</a:t>
            </a:r>
          </a:p>
        </p:txBody>
      </p:sp>
      <p:cxnSp>
        <p:nvCxnSpPr>
          <p:cNvPr id="9" name="Straight Arrow Connector 8">
            <a:extLst>
              <a:ext uri="{FF2B5EF4-FFF2-40B4-BE49-F238E27FC236}">
                <a16:creationId xmlns:a16="http://schemas.microsoft.com/office/drawing/2014/main" id="{823EDE40-ADA6-5A41-B4AF-70092B3A30A8}"/>
              </a:ext>
            </a:extLst>
          </p:cNvPr>
          <p:cNvCxnSpPr>
            <a:cxnSpLocks/>
          </p:cNvCxnSpPr>
          <p:nvPr/>
        </p:nvCxnSpPr>
        <p:spPr>
          <a:xfrm flipH="1">
            <a:off x="5105400" y="2249269"/>
            <a:ext cx="1143000" cy="6463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393D4B-65B7-2B40-BBFE-6294AFE2502E}"/>
              </a:ext>
            </a:extLst>
          </p:cNvPr>
          <p:cNvSpPr txBox="1"/>
          <p:nvPr/>
        </p:nvSpPr>
        <p:spPr>
          <a:xfrm>
            <a:off x="685800" y="5359953"/>
            <a:ext cx="1752600" cy="646331"/>
          </a:xfrm>
          <a:prstGeom prst="rect">
            <a:avLst/>
          </a:prstGeom>
          <a:noFill/>
        </p:spPr>
        <p:txBody>
          <a:bodyPr wrap="square" rtlCol="0">
            <a:spAutoFit/>
          </a:bodyPr>
          <a:lstStyle/>
          <a:p>
            <a:r>
              <a:rPr lang="en-US" b="1" dirty="0">
                <a:solidFill>
                  <a:srgbClr val="FF0000"/>
                </a:solidFill>
              </a:rPr>
              <a:t>Female/egg producing</a:t>
            </a:r>
          </a:p>
        </p:txBody>
      </p:sp>
      <p:cxnSp>
        <p:nvCxnSpPr>
          <p:cNvPr id="13" name="Straight Arrow Connector 12">
            <a:extLst>
              <a:ext uri="{FF2B5EF4-FFF2-40B4-BE49-F238E27FC236}">
                <a16:creationId xmlns:a16="http://schemas.microsoft.com/office/drawing/2014/main" id="{4DD3F37C-9F61-3542-85B8-52C3DA651E5F}"/>
              </a:ext>
            </a:extLst>
          </p:cNvPr>
          <p:cNvCxnSpPr>
            <a:cxnSpLocks/>
          </p:cNvCxnSpPr>
          <p:nvPr/>
        </p:nvCxnSpPr>
        <p:spPr>
          <a:xfrm flipV="1">
            <a:off x="1943100" y="4271288"/>
            <a:ext cx="1676400" cy="11966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74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EE7E-6762-4E4A-BA89-5E960614D6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4B6469-547E-0E4F-B3B2-4FD6084FFD2B}"/>
              </a:ext>
            </a:extLst>
          </p:cNvPr>
          <p:cNvSpPr>
            <a:spLocks noGrp="1"/>
          </p:cNvSpPr>
          <p:nvPr>
            <p:ph idx="1"/>
          </p:nvPr>
        </p:nvSpPr>
        <p:spPr/>
        <p:txBody>
          <a:bodyPr/>
          <a:lstStyle/>
          <a:p>
            <a:r>
              <a:rPr lang="en-US" b="1" dirty="0"/>
              <a:t>Outcrossing/cross pollination </a:t>
            </a:r>
            <a:r>
              <a:rPr lang="en-US" dirty="0"/>
              <a:t>occurs as well---via wind, pollinators.  When one plant’s pollen fertilizes a different plant’s ovum.</a:t>
            </a:r>
          </a:p>
          <a:p>
            <a:endParaRPr lang="en-US" dirty="0"/>
          </a:p>
          <a:p>
            <a:r>
              <a:rPr lang="en-US" dirty="0"/>
              <a:t>Note how the anthers are located </a:t>
            </a:r>
            <a:r>
              <a:rPr lang="en-US" b="1" i="1" dirty="0"/>
              <a:t>below</a:t>
            </a:r>
            <a:r>
              <a:rPr lang="en-US" dirty="0"/>
              <a:t> the stigma.  Any ideas why that arrangement might be favored?</a:t>
            </a:r>
          </a:p>
        </p:txBody>
      </p:sp>
    </p:spTree>
    <p:extLst>
      <p:ext uri="{BB962C8B-B14F-4D97-AF65-F5344CB8AC3E}">
        <p14:creationId xmlns:p14="http://schemas.microsoft.com/office/powerpoint/2010/main" val="224579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3F13CE49-1881-8942-AA19-FD2AD6AA421B}"/>
              </a:ext>
            </a:extLst>
          </p:cNvPr>
          <p:cNvSpPr>
            <a:spLocks noGrp="1"/>
          </p:cNvSpPr>
          <p:nvPr>
            <p:ph type="title"/>
          </p:nvPr>
        </p:nvSpPr>
        <p:spPr/>
        <p:txBody>
          <a:bodyPr/>
          <a:lstStyle/>
          <a:p>
            <a:r>
              <a:rPr lang="en-US" altLang="en-US"/>
              <a:t>How exactly did Mendel manage to control sex in pea plants?!</a:t>
            </a:r>
          </a:p>
        </p:txBody>
      </p:sp>
      <p:pic>
        <p:nvPicPr>
          <p:cNvPr id="26626" name="Content Placeholder 7">
            <a:extLst>
              <a:ext uri="{FF2B5EF4-FFF2-40B4-BE49-F238E27FC236}">
                <a16:creationId xmlns:a16="http://schemas.microsoft.com/office/drawing/2014/main" id="{5A96FF38-A823-D841-AC28-F6BF8CF7FD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568" r="-10568"/>
          <a:stretch>
            <a:fillRect/>
          </a:stretch>
        </p:blipFill>
        <p:spPr>
          <a:xfrm>
            <a:off x="228600" y="1524000"/>
            <a:ext cx="8229600" cy="4525963"/>
          </a:xfrm>
        </p:spPr>
      </p:pic>
      <p:sp>
        <p:nvSpPr>
          <p:cNvPr id="26627" name="TextBox 1">
            <a:extLst>
              <a:ext uri="{FF2B5EF4-FFF2-40B4-BE49-F238E27FC236}">
                <a16:creationId xmlns:a16="http://schemas.microsoft.com/office/drawing/2014/main" id="{47C9D039-0EBD-5F4B-A990-FFBE296F8709}"/>
              </a:ext>
            </a:extLst>
          </p:cNvPr>
          <p:cNvSpPr txBox="1">
            <a:spLocks noChangeArrowheads="1"/>
          </p:cNvSpPr>
          <p:nvPr/>
        </p:nvSpPr>
        <p:spPr bwMode="auto">
          <a:xfrm>
            <a:off x="76200" y="3100388"/>
            <a:ext cx="3886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a:latin typeface="Arial" panose="020B0604020202020204" pitchFamily="34" charset="0"/>
              </a:rPr>
              <a:t>Cross-pollenating </a:t>
            </a:r>
          </a:p>
          <a:p>
            <a:pPr eaLnBrk="1" hangingPunct="1">
              <a:spcBef>
                <a:spcPct val="0"/>
              </a:spcBef>
              <a:buFontTx/>
              <a:buNone/>
            </a:pPr>
            <a:endParaRPr lang="en-US" altLang="en-US" sz="1800">
              <a:latin typeface="Arial" panose="020B0604020202020204" pitchFamily="34" charset="0"/>
            </a:endParaRPr>
          </a:p>
        </p:txBody>
      </p:sp>
      <p:sp>
        <p:nvSpPr>
          <p:cNvPr id="26628" name="TextBox 1">
            <a:extLst>
              <a:ext uri="{FF2B5EF4-FFF2-40B4-BE49-F238E27FC236}">
                <a16:creationId xmlns:a16="http://schemas.microsoft.com/office/drawing/2014/main" id="{BA33E3DA-7C46-BF46-A10E-C0651EB9107C}"/>
              </a:ext>
            </a:extLst>
          </p:cNvPr>
          <p:cNvSpPr txBox="1">
            <a:spLocks noChangeArrowheads="1"/>
          </p:cNvSpPr>
          <p:nvPr/>
        </p:nvSpPr>
        <p:spPr bwMode="auto">
          <a:xfrm>
            <a:off x="5029200" y="1676400"/>
            <a:ext cx="3886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a:latin typeface="Arial" panose="020B0604020202020204" pitchFamily="34" charset="0"/>
              </a:rPr>
              <a:t>Self-pollenating </a:t>
            </a:r>
          </a:p>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90212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D3E79881-F44C-EC41-B350-A67B38221E23}"/>
              </a:ext>
            </a:extLst>
          </p:cNvPr>
          <p:cNvSpPr>
            <a:spLocks noGrp="1"/>
          </p:cNvSpPr>
          <p:nvPr>
            <p:ph type="title"/>
          </p:nvPr>
        </p:nvSpPr>
        <p:spPr/>
        <p:txBody>
          <a:bodyPr/>
          <a:lstStyle/>
          <a:p>
            <a:endParaRPr lang="en-US" altLang="en-US"/>
          </a:p>
        </p:txBody>
      </p:sp>
      <p:sp>
        <p:nvSpPr>
          <p:cNvPr id="27650" name="Content Placeholder 2">
            <a:extLst>
              <a:ext uri="{FF2B5EF4-FFF2-40B4-BE49-F238E27FC236}">
                <a16:creationId xmlns:a16="http://schemas.microsoft.com/office/drawing/2014/main" id="{75703759-2917-6E41-A1DA-5F0194AD973C}"/>
              </a:ext>
            </a:extLst>
          </p:cNvPr>
          <p:cNvSpPr>
            <a:spLocks noGrp="1"/>
          </p:cNvSpPr>
          <p:nvPr>
            <p:ph idx="1"/>
          </p:nvPr>
        </p:nvSpPr>
        <p:spPr/>
        <p:txBody>
          <a:bodyPr/>
          <a:lstStyle/>
          <a:p>
            <a:r>
              <a:rPr lang="en-US" altLang="en-US"/>
              <a:t>By protecting the female part from fertilization with it’s own pollen, it can be pollinated with a different plant’s pollen. </a:t>
            </a:r>
          </a:p>
          <a:p>
            <a:endParaRPr lang="en-US" altLang="en-US"/>
          </a:p>
          <a:p>
            <a:r>
              <a:rPr lang="en-US" altLang="en-US"/>
              <a:t>Mendel chose plants with contrasting forms of the same trait---Plants with white flowers crossed with plants with violet flowers</a:t>
            </a:r>
            <a:r>
              <a:rPr lang="is-IS" altLang="en-US"/>
              <a:t>….for example. He created hybrids</a:t>
            </a:r>
            <a:r>
              <a:rPr lang="en-US" altLang="en-US"/>
              <a:t>—</a:t>
            </a:r>
            <a:r>
              <a:rPr lang="is-IS" altLang="en-US"/>
              <a:t>hybrids with one contrasting trait are called </a:t>
            </a:r>
            <a:r>
              <a:rPr lang="is-IS" altLang="en-US" b="1"/>
              <a:t>monohybrids</a:t>
            </a:r>
            <a:r>
              <a:rPr lang="is-IS" altLang="en-US"/>
              <a:t>.</a:t>
            </a:r>
          </a:p>
          <a:p>
            <a:endParaRPr lang="is-IS" altLang="en-US"/>
          </a:p>
        </p:txBody>
      </p:sp>
    </p:spTree>
    <p:extLst>
      <p:ext uri="{BB962C8B-B14F-4D97-AF65-F5344CB8AC3E}">
        <p14:creationId xmlns:p14="http://schemas.microsoft.com/office/powerpoint/2010/main" val="32030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6DE2DEAB-A811-3B44-B1D6-75EE964F822C}"/>
              </a:ext>
            </a:extLst>
          </p:cNvPr>
          <p:cNvSpPr>
            <a:spLocks noGrp="1"/>
          </p:cNvSpPr>
          <p:nvPr>
            <p:ph type="title"/>
          </p:nvPr>
        </p:nvSpPr>
        <p:spPr/>
        <p:txBody>
          <a:bodyPr/>
          <a:lstStyle/>
          <a:p>
            <a:r>
              <a:rPr lang="en-US" altLang="en-US" sz="2800"/>
              <a:t>Each pea (seed) is a  the product of a unique fertilization event.  Peas are the offspring of the cross</a:t>
            </a:r>
          </a:p>
        </p:txBody>
      </p:sp>
      <p:sp>
        <p:nvSpPr>
          <p:cNvPr id="28674" name="TextBox 1">
            <a:extLst>
              <a:ext uri="{FF2B5EF4-FFF2-40B4-BE49-F238E27FC236}">
                <a16:creationId xmlns:a16="http://schemas.microsoft.com/office/drawing/2014/main" id="{2B90C1A5-0F11-FC42-A82C-C068726643EA}"/>
              </a:ext>
            </a:extLst>
          </p:cNvPr>
          <p:cNvSpPr txBox="1">
            <a:spLocks noChangeArrowheads="1"/>
          </p:cNvSpPr>
          <p:nvPr/>
        </p:nvSpPr>
        <p:spPr bwMode="auto">
          <a:xfrm>
            <a:off x="1143000" y="2438400"/>
            <a:ext cx="175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latin typeface="Arial" panose="020B0604020202020204" pitchFamily="34" charset="0"/>
              </a:rPr>
              <a:t>The pod is the ovary of the plant</a:t>
            </a:r>
          </a:p>
        </p:txBody>
      </p:sp>
      <p:sp>
        <p:nvSpPr>
          <p:cNvPr id="28675" name="TextBox 1">
            <a:extLst>
              <a:ext uri="{FF2B5EF4-FFF2-40B4-BE49-F238E27FC236}">
                <a16:creationId xmlns:a16="http://schemas.microsoft.com/office/drawing/2014/main" id="{3AE36BA4-E075-1845-819A-6B39C50CD0F1}"/>
              </a:ext>
            </a:extLst>
          </p:cNvPr>
          <p:cNvSpPr txBox="1">
            <a:spLocks noChangeArrowheads="1"/>
          </p:cNvSpPr>
          <p:nvPr/>
        </p:nvSpPr>
        <p:spPr bwMode="auto">
          <a:xfrm>
            <a:off x="7162800" y="3581400"/>
            <a:ext cx="1752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latin typeface="Arial" panose="020B0604020202020204" pitchFamily="34" charset="0"/>
              </a:rPr>
              <a:t>Each seed holds the developmental program for a new pea plant.</a:t>
            </a:r>
          </a:p>
        </p:txBody>
      </p:sp>
      <p:sp>
        <p:nvSpPr>
          <p:cNvPr id="28676" name="Content Placeholder 1">
            <a:extLst>
              <a:ext uri="{FF2B5EF4-FFF2-40B4-BE49-F238E27FC236}">
                <a16:creationId xmlns:a16="http://schemas.microsoft.com/office/drawing/2014/main" id="{B7AAD728-F3CB-3244-BB7C-51B66F4899A2}"/>
              </a:ext>
            </a:extLst>
          </p:cNvPr>
          <p:cNvSpPr>
            <a:spLocks noGrp="1"/>
          </p:cNvSpPr>
          <p:nvPr>
            <p:ph idx="1"/>
          </p:nvPr>
        </p:nvSpPr>
        <p:spPr/>
        <p:txBody>
          <a:bodyPr/>
          <a:lstStyle/>
          <a:p>
            <a:endParaRPr lang="en-US" altLang="en-US"/>
          </a:p>
        </p:txBody>
      </p:sp>
    </p:spTree>
    <p:extLst>
      <p:ext uri="{BB962C8B-B14F-4D97-AF65-F5344CB8AC3E}">
        <p14:creationId xmlns:p14="http://schemas.microsoft.com/office/powerpoint/2010/main" val="2686232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E161BCE0-BFEF-CB45-ACA9-5580F7274B78}"/>
              </a:ext>
            </a:extLst>
          </p:cNvPr>
          <p:cNvSpPr>
            <a:spLocks noGrp="1"/>
          </p:cNvSpPr>
          <p:nvPr>
            <p:ph type="title"/>
          </p:nvPr>
        </p:nvSpPr>
        <p:spPr/>
        <p:txBody>
          <a:bodyPr/>
          <a:lstStyle/>
          <a:p>
            <a:endParaRPr lang="en-US" altLang="en-US"/>
          </a:p>
        </p:txBody>
      </p:sp>
      <p:sp>
        <p:nvSpPr>
          <p:cNvPr id="29698" name="Content Placeholder 2">
            <a:extLst>
              <a:ext uri="{FF2B5EF4-FFF2-40B4-BE49-F238E27FC236}">
                <a16:creationId xmlns:a16="http://schemas.microsoft.com/office/drawing/2014/main" id="{43AFC419-E3D6-AB4B-BFC5-C226128B9E7E}"/>
              </a:ext>
            </a:extLst>
          </p:cNvPr>
          <p:cNvSpPr>
            <a:spLocks noGrp="1"/>
          </p:cNvSpPr>
          <p:nvPr>
            <p:ph idx="1"/>
          </p:nvPr>
        </p:nvSpPr>
        <p:spPr/>
        <p:txBody>
          <a:bodyPr/>
          <a:lstStyle/>
          <a:p>
            <a:r>
              <a:rPr lang="is-IS" altLang="en-US"/>
              <a:t>The fertilized plant, produces seeds from the ovary.  </a:t>
            </a:r>
            <a:r>
              <a:rPr lang="en-US" altLang="en-US"/>
              <a:t>The seeds can be directly examined or planted to see what the characteristics of the new generation plant will be. </a:t>
            </a:r>
          </a:p>
          <a:p>
            <a:endParaRPr lang="en-US" altLang="en-US"/>
          </a:p>
          <a:p>
            <a:r>
              <a:rPr lang="en-US" altLang="en-US"/>
              <a:t>With seven different traits, Mendel saw the same pattern</a:t>
            </a:r>
            <a:r>
              <a:rPr lang="is-IS" altLang="en-US"/>
              <a:t>…and formed a set of hypotheses...</a:t>
            </a:r>
            <a:endParaRPr lang="en-US" altLang="en-US"/>
          </a:p>
          <a:p>
            <a:endParaRPr lang="en-US" altLang="en-US"/>
          </a:p>
        </p:txBody>
      </p:sp>
    </p:spTree>
    <p:extLst>
      <p:ext uri="{BB962C8B-B14F-4D97-AF65-F5344CB8AC3E}">
        <p14:creationId xmlns:p14="http://schemas.microsoft.com/office/powerpoint/2010/main" val="3590819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E86CE82-6E51-6547-9B33-B5D7A0B72D35}"/>
              </a:ext>
            </a:extLst>
          </p:cNvPr>
          <p:cNvSpPr>
            <a:spLocks noGrp="1"/>
          </p:cNvSpPr>
          <p:nvPr>
            <p:ph type="title"/>
          </p:nvPr>
        </p:nvSpPr>
        <p:spPr/>
        <p:txBody>
          <a:bodyPr>
            <a:normAutofit fontScale="90000"/>
          </a:bodyPr>
          <a:lstStyle/>
          <a:p>
            <a:pPr eaLnBrk="1" hangingPunct="1">
              <a:defRPr/>
            </a:pPr>
            <a:r>
              <a:rPr lang="en-US" altLang="en-US" sz="4000"/>
              <a:t>Principals/postulates derived from Mendel</a:t>
            </a:r>
            <a:r>
              <a:rPr lang="ja-JP" altLang="en-US" sz="4000"/>
              <a:t>’</a:t>
            </a:r>
            <a:r>
              <a:rPr lang="en-US" altLang="ja-JP" sz="4000"/>
              <a:t>s monohybrid crosses</a:t>
            </a:r>
            <a:endParaRPr lang="en-US" altLang="en-US" sz="4000"/>
          </a:p>
        </p:txBody>
      </p:sp>
      <p:sp>
        <p:nvSpPr>
          <p:cNvPr id="46083" name="Content Placeholder 2">
            <a:extLst>
              <a:ext uri="{FF2B5EF4-FFF2-40B4-BE49-F238E27FC236}">
                <a16:creationId xmlns:a16="http://schemas.microsoft.com/office/drawing/2014/main" id="{61F89BF8-F65D-644C-B2E0-52D5B30534DD}"/>
              </a:ext>
            </a:extLst>
          </p:cNvPr>
          <p:cNvSpPr>
            <a:spLocks noGrp="1"/>
          </p:cNvSpPr>
          <p:nvPr>
            <p:ph idx="1"/>
          </p:nvPr>
        </p:nvSpPr>
        <p:spPr>
          <a:xfrm>
            <a:off x="457200" y="1600200"/>
            <a:ext cx="8229600" cy="5257800"/>
          </a:xfrm>
        </p:spPr>
        <p:txBody>
          <a:bodyPr>
            <a:normAutofit lnSpcReduction="10000"/>
          </a:bodyPr>
          <a:lstStyle/>
          <a:p>
            <a:pPr marL="514350" indent="-514350" eaLnBrk="1" hangingPunct="1">
              <a:buFont typeface="Arial" charset="0"/>
              <a:buAutoNum type="arabicPeriod"/>
              <a:defRPr/>
            </a:pPr>
            <a:r>
              <a:rPr lang="en-US" dirty="0">
                <a:ea typeface="MS PGothic" charset="0"/>
              </a:rPr>
              <a:t>Genetic traits/phenotypes are controlled by </a:t>
            </a:r>
            <a:r>
              <a:rPr lang="en-US" dirty="0">
                <a:solidFill>
                  <a:srgbClr val="FF0000"/>
                </a:solidFill>
                <a:ea typeface="MS PGothic" charset="0"/>
              </a:rPr>
              <a:t>unit factors </a:t>
            </a:r>
            <a:r>
              <a:rPr lang="en-US" dirty="0">
                <a:ea typeface="MS PGothic" charset="0"/>
              </a:rPr>
              <a:t>which exist in pairs in individual organisms. </a:t>
            </a:r>
          </a:p>
          <a:p>
            <a:pPr marL="514350" indent="-514350" eaLnBrk="1" hangingPunct="1">
              <a:buFont typeface="Arial" charset="0"/>
              <a:buAutoNum type="arabicPeriod"/>
              <a:defRPr/>
            </a:pPr>
            <a:r>
              <a:rPr lang="en-US" dirty="0">
                <a:ea typeface="MS PGothic" charset="0"/>
              </a:rPr>
              <a:t>When 2 unlike </a:t>
            </a:r>
            <a:r>
              <a:rPr lang="en-US" dirty="0">
                <a:solidFill>
                  <a:srgbClr val="FF0000"/>
                </a:solidFill>
                <a:ea typeface="MS PGothic" charset="0"/>
              </a:rPr>
              <a:t>unit factors </a:t>
            </a:r>
            <a:r>
              <a:rPr lang="en-US" dirty="0">
                <a:ea typeface="MS PGothic" charset="0"/>
              </a:rPr>
              <a:t>are present in an individual one is </a:t>
            </a:r>
            <a:r>
              <a:rPr lang="en-US" dirty="0">
                <a:solidFill>
                  <a:srgbClr val="00B0F0"/>
                </a:solidFill>
                <a:ea typeface="MS PGothic" charset="0"/>
              </a:rPr>
              <a:t>dominant </a:t>
            </a:r>
            <a:r>
              <a:rPr lang="en-US" dirty="0">
                <a:ea typeface="MS PGothic" charset="0"/>
              </a:rPr>
              <a:t>to the other, which is called </a:t>
            </a:r>
            <a:r>
              <a:rPr lang="en-US" dirty="0">
                <a:solidFill>
                  <a:srgbClr val="00B0F0"/>
                </a:solidFill>
                <a:ea typeface="MS PGothic" charset="0"/>
              </a:rPr>
              <a:t>recessive</a:t>
            </a:r>
            <a:r>
              <a:rPr lang="en-US" dirty="0">
                <a:ea typeface="MS PGothic" charset="0"/>
              </a:rPr>
              <a:t>.</a:t>
            </a:r>
          </a:p>
          <a:p>
            <a:pPr marL="514350" indent="-514350" eaLnBrk="1" hangingPunct="1">
              <a:buFont typeface="Arial" charset="0"/>
              <a:buAutoNum type="arabicPeriod"/>
              <a:defRPr/>
            </a:pPr>
            <a:r>
              <a:rPr lang="en-US" sz="2800" dirty="0">
                <a:ea typeface="MS PGothic" charset="0"/>
              </a:rPr>
              <a:t>During formation of gametes, the pairs of </a:t>
            </a:r>
            <a:r>
              <a:rPr lang="en-US" sz="2800" dirty="0">
                <a:solidFill>
                  <a:srgbClr val="FF0000"/>
                </a:solidFill>
                <a:ea typeface="MS PGothic" charset="0"/>
              </a:rPr>
              <a:t>unit factors </a:t>
            </a:r>
            <a:r>
              <a:rPr lang="en-US" sz="2800" dirty="0">
                <a:ea typeface="MS PGothic" charset="0"/>
              </a:rPr>
              <a:t>segregate randomly such that each gamete receives one or the other.  (pairs of unit factors are restored in the union of gametes/production of offspring</a:t>
            </a:r>
          </a:p>
        </p:txBody>
      </p:sp>
    </p:spTree>
    <p:extLst>
      <p:ext uri="{BB962C8B-B14F-4D97-AF65-F5344CB8AC3E}">
        <p14:creationId xmlns:p14="http://schemas.microsoft.com/office/powerpoint/2010/main" val="1328636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7">
            <a:extLst>
              <a:ext uri="{FF2B5EF4-FFF2-40B4-BE49-F238E27FC236}">
                <a16:creationId xmlns:a16="http://schemas.microsoft.com/office/drawing/2014/main" id="{879649E7-6D20-3047-898D-2B26FFC93117}"/>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3.2</a:t>
            </a:r>
          </a:p>
        </p:txBody>
      </p:sp>
      <p:pic>
        <p:nvPicPr>
          <p:cNvPr id="32770" name="Picture 12">
            <a:extLst>
              <a:ext uri="{FF2B5EF4-FFF2-40B4-BE49-F238E27FC236}">
                <a16:creationId xmlns:a16="http://schemas.microsoft.com/office/drawing/2014/main" id="{C8C56E23-7951-4446-B536-03CED428E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686050" y="339725"/>
            <a:ext cx="3770313"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3">
            <a:extLst>
              <a:ext uri="{FF2B5EF4-FFF2-40B4-BE49-F238E27FC236}">
                <a16:creationId xmlns:a16="http://schemas.microsoft.com/office/drawing/2014/main" id="{92365290-1EFF-BE42-8E3E-6F2E164B62A5}"/>
              </a:ext>
            </a:extLst>
          </p:cNvPr>
          <p:cNvSpPr txBox="1">
            <a:spLocks noChangeArrowheads="1"/>
          </p:cNvSpPr>
          <p:nvPr/>
        </p:nvSpPr>
        <p:spPr bwMode="auto">
          <a:xfrm>
            <a:off x="304800" y="381000"/>
            <a:ext cx="3276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Apply the postulates to one of Mendel</a:t>
            </a:r>
            <a:r>
              <a:rPr lang="ja-JP" altLang="en-US" sz="1800" b="1">
                <a:latin typeface="Arial" panose="020B0604020202020204" pitchFamily="34" charset="0"/>
              </a:rPr>
              <a:t>’</a:t>
            </a:r>
            <a:r>
              <a:rPr lang="en-US" altLang="ja-JP" sz="1800" b="1">
                <a:latin typeface="Arial" panose="020B0604020202020204" pitchFamily="34" charset="0"/>
                <a:cs typeface="Arial" panose="020B0604020202020204" pitchFamily="34" charset="0"/>
              </a:rPr>
              <a:t>s monohybrid crosses.</a:t>
            </a:r>
          </a:p>
          <a:p>
            <a:pPr eaLnBrk="1" hangingPunct="1">
              <a:spcBef>
                <a:spcPct val="0"/>
              </a:spcBef>
              <a:buFontTx/>
              <a:buNone/>
            </a:pPr>
            <a:endParaRPr lang="en-US" altLang="en-US" sz="1800" b="1">
              <a:latin typeface="Arial" panose="020B0604020202020204" pitchFamily="34" charset="0"/>
              <a:cs typeface="Arial" panose="020B0604020202020204" pitchFamily="34" charset="0"/>
            </a:endParaRPr>
          </a:p>
          <a:p>
            <a:pPr eaLnBrk="1" hangingPunct="1">
              <a:spcBef>
                <a:spcPct val="0"/>
              </a:spcBef>
              <a:buFontTx/>
              <a:buNone/>
            </a:pPr>
            <a:r>
              <a:rPr lang="en-US" altLang="en-US" sz="1800" b="1">
                <a:latin typeface="Arial" panose="020B0604020202020204" pitchFamily="34" charset="0"/>
                <a:cs typeface="Arial" panose="020B0604020202020204" pitchFamily="34" charset="0"/>
              </a:rPr>
              <a:t>Unit factor symbol=D/d</a:t>
            </a:r>
          </a:p>
          <a:p>
            <a:pPr eaLnBrk="1" hangingPunct="1">
              <a:spcBef>
                <a:spcPct val="0"/>
              </a:spcBef>
              <a:buFontTx/>
              <a:buNone/>
            </a:pPr>
            <a:r>
              <a:rPr lang="en-US" altLang="en-US" sz="1800" b="1">
                <a:latin typeface="Arial" panose="020B0604020202020204" pitchFamily="34" charset="0"/>
                <a:cs typeface="Arial" panose="020B0604020202020204" pitchFamily="34" charset="0"/>
              </a:rPr>
              <a:t> (usually based on the recessive trait, in this example </a:t>
            </a:r>
            <a:r>
              <a:rPr lang="ja-JP" altLang="en-US" sz="1800" b="1">
                <a:latin typeface="Arial" panose="020B0604020202020204" pitchFamily="34" charset="0"/>
                <a:cs typeface="Arial" panose="020B0604020202020204" pitchFamily="34" charset="0"/>
              </a:rPr>
              <a:t>“</a:t>
            </a:r>
            <a:r>
              <a:rPr lang="en-US" altLang="ja-JP" sz="1800" b="1">
                <a:latin typeface="Arial" panose="020B0604020202020204" pitchFamily="34" charset="0"/>
                <a:cs typeface="Arial" panose="020B0604020202020204" pitchFamily="34" charset="0"/>
              </a:rPr>
              <a:t>dwarf</a:t>
            </a:r>
            <a:r>
              <a:rPr lang="ja-JP" altLang="en-US" sz="1800" b="1">
                <a:latin typeface="Arial" panose="020B0604020202020204" pitchFamily="34" charset="0"/>
                <a:cs typeface="Arial" panose="020B0604020202020204" pitchFamily="34" charset="0"/>
              </a:rPr>
              <a:t>”</a:t>
            </a:r>
            <a:r>
              <a:rPr lang="en-US" altLang="ja-JP" sz="1800" b="1">
                <a:latin typeface="Arial" panose="020B0604020202020204" pitchFamily="34" charset="0"/>
                <a:cs typeface="Arial" panose="020B0604020202020204" pitchFamily="34" charset="0"/>
              </a:rPr>
              <a:t> (not tall)</a:t>
            </a:r>
            <a:endParaRPr lang="en-US" alt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53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CA17427-6437-344B-991D-8B32CBBA323F}"/>
              </a:ext>
            </a:extLst>
          </p:cNvPr>
          <p:cNvSpPr>
            <a:spLocks noGrp="1"/>
          </p:cNvSpPr>
          <p:nvPr>
            <p:ph type="title" idx="4294967295"/>
          </p:nvPr>
        </p:nvSpPr>
        <p:spPr/>
        <p:txBody>
          <a:bodyPr/>
          <a:lstStyle/>
          <a:p>
            <a:pPr eaLnBrk="1" hangingPunct="1"/>
            <a:r>
              <a:rPr lang="en-US" altLang="en-US" dirty="0"/>
              <a:t>Where were we?	</a:t>
            </a:r>
          </a:p>
        </p:txBody>
      </p:sp>
      <p:sp>
        <p:nvSpPr>
          <p:cNvPr id="24578" name="Content Placeholder 2">
            <a:extLst>
              <a:ext uri="{FF2B5EF4-FFF2-40B4-BE49-F238E27FC236}">
                <a16:creationId xmlns:a16="http://schemas.microsoft.com/office/drawing/2014/main" id="{432880BC-52A7-6D4D-BF4A-40A302EAE682}"/>
              </a:ext>
            </a:extLst>
          </p:cNvPr>
          <p:cNvSpPr>
            <a:spLocks noGrp="1"/>
          </p:cNvSpPr>
          <p:nvPr>
            <p:ph idx="4294967295"/>
          </p:nvPr>
        </p:nvSpPr>
        <p:spPr/>
        <p:txBody>
          <a:bodyPr/>
          <a:lstStyle/>
          <a:p>
            <a:pPr eaLnBrk="1" hangingPunct="1">
              <a:lnSpc>
                <a:spcPct val="90000"/>
              </a:lnSpc>
            </a:pPr>
            <a:r>
              <a:rPr lang="en-US" altLang="en-US" dirty="0"/>
              <a:t>Finished up with extranuclear DNA.</a:t>
            </a:r>
          </a:p>
          <a:p>
            <a:pPr eaLnBrk="1" hangingPunct="1">
              <a:lnSpc>
                <a:spcPct val="90000"/>
              </a:lnSpc>
            </a:pPr>
            <a:r>
              <a:rPr lang="en-US" altLang="en-US" dirty="0"/>
              <a:t>Origin, function, and mutations in </a:t>
            </a:r>
            <a:r>
              <a:rPr lang="en-US" altLang="en-US" dirty="0" err="1"/>
              <a:t>mtDNA</a:t>
            </a:r>
            <a:r>
              <a:rPr lang="en-US" altLang="en-US" dirty="0"/>
              <a:t>. </a:t>
            </a:r>
          </a:p>
          <a:p>
            <a:pPr eaLnBrk="1" hangingPunct="1">
              <a:lnSpc>
                <a:spcPct val="90000"/>
              </a:lnSpc>
            </a:pPr>
            <a:r>
              <a:rPr lang="en-US" altLang="en-US" dirty="0"/>
              <a:t>Mitochondrial diseases</a:t>
            </a:r>
          </a:p>
          <a:p>
            <a:pPr eaLnBrk="1" hangingPunct="1">
              <a:lnSpc>
                <a:spcPct val="90000"/>
              </a:lnSpc>
            </a:pPr>
            <a:r>
              <a:rPr lang="en-US" altLang="en-US" dirty="0"/>
              <a:t>Technologies for eliminating defective mitochondria</a:t>
            </a:r>
          </a:p>
          <a:p>
            <a:pPr eaLnBrk="1" hangingPunct="1">
              <a:lnSpc>
                <a:spcPct val="90000"/>
              </a:lnSpc>
            </a:pPr>
            <a:endParaRPr lang="en-US" altLang="en-US" dirty="0"/>
          </a:p>
          <a:p>
            <a:pPr eaLnBrk="1" hangingPunct="1">
              <a:lnSpc>
                <a:spcPct val="90000"/>
              </a:lnSpc>
            </a:pPr>
            <a:r>
              <a:rPr lang="en-US" altLang="en-US" dirty="0"/>
              <a:t>  Began Mendelian/transmission genetics</a:t>
            </a:r>
          </a:p>
        </p:txBody>
      </p:sp>
    </p:spTree>
    <p:extLst>
      <p:ext uri="{BB962C8B-B14F-4D97-AF65-F5344CB8AC3E}">
        <p14:creationId xmlns:p14="http://schemas.microsoft.com/office/powerpoint/2010/main" val="387637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7D7FEA9D-5E6C-F941-8103-60A6BCFB72BA}"/>
              </a:ext>
            </a:extLst>
          </p:cNvPr>
          <p:cNvSpPr>
            <a:spLocks noGrp="1"/>
          </p:cNvSpPr>
          <p:nvPr>
            <p:ph type="title"/>
          </p:nvPr>
        </p:nvSpPr>
        <p:spPr/>
        <p:txBody>
          <a:bodyPr/>
          <a:lstStyle/>
          <a:p>
            <a:pPr eaLnBrk="1" hangingPunct="1"/>
            <a:r>
              <a:rPr lang="en-US" altLang="en-US"/>
              <a:t>More terms</a:t>
            </a:r>
          </a:p>
        </p:txBody>
      </p:sp>
      <p:sp>
        <p:nvSpPr>
          <p:cNvPr id="34818" name="Content Placeholder 2">
            <a:extLst>
              <a:ext uri="{FF2B5EF4-FFF2-40B4-BE49-F238E27FC236}">
                <a16:creationId xmlns:a16="http://schemas.microsoft.com/office/drawing/2014/main" id="{AB3F96EF-F278-F94E-AD57-7EEB8575B94C}"/>
              </a:ext>
            </a:extLst>
          </p:cNvPr>
          <p:cNvSpPr>
            <a:spLocks noGrp="1"/>
          </p:cNvSpPr>
          <p:nvPr>
            <p:ph idx="1"/>
          </p:nvPr>
        </p:nvSpPr>
        <p:spPr>
          <a:xfrm>
            <a:off x="457200" y="1600200"/>
            <a:ext cx="8229600" cy="4876800"/>
          </a:xfrm>
        </p:spPr>
        <p:txBody>
          <a:bodyPr/>
          <a:lstStyle/>
          <a:p>
            <a:pPr eaLnBrk="1" hangingPunct="1">
              <a:buFont typeface="Arial" panose="020B0604020202020204" pitchFamily="34" charset="0"/>
              <a:buNone/>
            </a:pPr>
            <a:r>
              <a:rPr lang="en-US" altLang="en-US">
                <a:solidFill>
                  <a:srgbClr val="FF0000"/>
                </a:solidFill>
              </a:rPr>
              <a:t>Genotype</a:t>
            </a:r>
            <a:r>
              <a:rPr lang="en-US" altLang="en-US"/>
              <a:t>= combination of unit factors present in an individual</a:t>
            </a:r>
          </a:p>
          <a:p>
            <a:pPr eaLnBrk="1" hangingPunct="1">
              <a:buFont typeface="Arial" panose="020B0604020202020204" pitchFamily="34" charset="0"/>
              <a:buNone/>
            </a:pPr>
            <a:endParaRPr lang="en-US" altLang="en-US"/>
          </a:p>
          <a:p>
            <a:pPr eaLnBrk="1" hangingPunct="1">
              <a:buFont typeface="Arial" panose="020B0604020202020204" pitchFamily="34" charset="0"/>
              <a:buNone/>
            </a:pPr>
            <a:r>
              <a:rPr lang="en-US" altLang="en-US">
                <a:solidFill>
                  <a:srgbClr val="FF0000"/>
                </a:solidFill>
              </a:rPr>
              <a:t>Homozygous/homozygote</a:t>
            </a:r>
            <a:r>
              <a:rPr lang="en-US" altLang="en-US"/>
              <a:t>=having like unit factors</a:t>
            </a:r>
          </a:p>
          <a:p>
            <a:pPr eaLnBrk="1" hangingPunct="1">
              <a:buFont typeface="Arial" panose="020B0604020202020204" pitchFamily="34" charset="0"/>
              <a:buNone/>
            </a:pPr>
            <a:r>
              <a:rPr lang="en-US" altLang="en-US">
                <a:solidFill>
                  <a:srgbClr val="FF0000"/>
                </a:solidFill>
              </a:rPr>
              <a:t>Heterozygous/heterozygote</a:t>
            </a:r>
            <a:r>
              <a:rPr lang="en-US" altLang="en-US"/>
              <a:t>=having unlike unit factors  (In a heterozygote the dominant factor is expressed; the recessive factor is not.</a:t>
            </a:r>
          </a:p>
        </p:txBody>
      </p:sp>
    </p:spTree>
    <p:extLst>
      <p:ext uri="{BB962C8B-B14F-4D97-AF65-F5344CB8AC3E}">
        <p14:creationId xmlns:p14="http://schemas.microsoft.com/office/powerpoint/2010/main" val="2138627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8F655405-14C1-4C44-A7BB-458A9E989018}"/>
              </a:ext>
            </a:extLst>
          </p:cNvPr>
          <p:cNvSpPr>
            <a:spLocks noGrp="1"/>
          </p:cNvSpPr>
          <p:nvPr>
            <p:ph type="title"/>
          </p:nvPr>
        </p:nvSpPr>
        <p:spPr/>
        <p:txBody>
          <a:bodyPr/>
          <a:lstStyle/>
          <a:p>
            <a:r>
              <a:rPr lang="en-US" altLang="en-US" sz="3200"/>
              <a:t>Postulate 3 is the most important</a:t>
            </a:r>
            <a:r>
              <a:rPr lang="is-IS" altLang="en-US" sz="3200"/>
              <a:t>…It describes gamete production--meiosis</a:t>
            </a:r>
            <a:endParaRPr lang="en-US" altLang="en-US" sz="3200"/>
          </a:p>
        </p:txBody>
      </p:sp>
      <p:sp>
        <p:nvSpPr>
          <p:cNvPr id="36866" name="Content Placeholder 2">
            <a:extLst>
              <a:ext uri="{FF2B5EF4-FFF2-40B4-BE49-F238E27FC236}">
                <a16:creationId xmlns:a16="http://schemas.microsoft.com/office/drawing/2014/main" id="{0CA98902-CBB0-B94E-909C-E0BA21B87DDF}"/>
              </a:ext>
            </a:extLst>
          </p:cNvPr>
          <p:cNvSpPr>
            <a:spLocks noGrp="1"/>
          </p:cNvSpPr>
          <p:nvPr>
            <p:ph idx="1"/>
          </p:nvPr>
        </p:nvSpPr>
        <p:spPr/>
        <p:txBody>
          <a:bodyPr/>
          <a:lstStyle/>
          <a:p>
            <a:r>
              <a:rPr lang="en-US" altLang="en-US"/>
              <a:t>During formation of gametes, the pairs of </a:t>
            </a:r>
            <a:r>
              <a:rPr lang="en-US" altLang="en-US">
                <a:solidFill>
                  <a:srgbClr val="FF0000"/>
                </a:solidFill>
              </a:rPr>
              <a:t>unit factors </a:t>
            </a:r>
            <a:r>
              <a:rPr lang="en-US" altLang="en-US"/>
              <a:t>segregate randomly such that each gamete receives one or the other.  (pairs of unit factors are restored in the union of gametes/production of offspring</a:t>
            </a:r>
          </a:p>
          <a:p>
            <a:endParaRPr lang="en-US" altLang="en-US"/>
          </a:p>
        </p:txBody>
      </p:sp>
    </p:spTree>
    <p:extLst>
      <p:ext uri="{BB962C8B-B14F-4D97-AF65-F5344CB8AC3E}">
        <p14:creationId xmlns:p14="http://schemas.microsoft.com/office/powerpoint/2010/main" val="408764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3474BB9A-EF44-4742-935E-B5B4CA334C3B}"/>
              </a:ext>
            </a:extLst>
          </p:cNvPr>
          <p:cNvSpPr>
            <a:spLocks noGrp="1"/>
          </p:cNvSpPr>
          <p:nvPr>
            <p:ph type="title"/>
          </p:nvPr>
        </p:nvSpPr>
        <p:spPr/>
        <p:txBody>
          <a:bodyPr/>
          <a:lstStyle/>
          <a:p>
            <a:r>
              <a:rPr lang="en-US" altLang="en-US"/>
              <a:t>Useful tool for tracking unit factors and combinations in offspring</a:t>
            </a:r>
          </a:p>
        </p:txBody>
      </p:sp>
      <p:sp>
        <p:nvSpPr>
          <p:cNvPr id="37890" name="Content Placeholder 2">
            <a:extLst>
              <a:ext uri="{FF2B5EF4-FFF2-40B4-BE49-F238E27FC236}">
                <a16:creationId xmlns:a16="http://schemas.microsoft.com/office/drawing/2014/main" id="{8212779D-572C-124D-A9AE-FDADD5DD9C78}"/>
              </a:ext>
            </a:extLst>
          </p:cNvPr>
          <p:cNvSpPr>
            <a:spLocks noGrp="1"/>
          </p:cNvSpPr>
          <p:nvPr>
            <p:ph idx="1"/>
          </p:nvPr>
        </p:nvSpPr>
        <p:spPr>
          <a:xfrm>
            <a:off x="533400" y="1600200"/>
            <a:ext cx="8229600" cy="4525963"/>
          </a:xfrm>
        </p:spPr>
        <p:txBody>
          <a:bodyPr/>
          <a:lstStyle/>
          <a:p>
            <a:r>
              <a:rPr lang="en-US" altLang="en-US">
                <a:solidFill>
                  <a:srgbClr val="FF0000"/>
                </a:solidFill>
              </a:rPr>
              <a:t>Punnett square-</a:t>
            </a:r>
            <a:r>
              <a:rPr lang="en-US" altLang="en-US"/>
              <a:t>--designed by Reginald C. Punnett</a:t>
            </a:r>
          </a:p>
          <a:p>
            <a:pPr>
              <a:buFont typeface="Arial" panose="020B0604020202020204" pitchFamily="34" charset="0"/>
              <a:buNone/>
            </a:pPr>
            <a:endParaRPr lang="en-US" altLang="en-US"/>
          </a:p>
          <a:p>
            <a:pPr>
              <a:buFont typeface="Arial" panose="020B0604020202020204" pitchFamily="34" charset="0"/>
              <a:buNone/>
            </a:pPr>
            <a:endParaRPr lang="en-US" altLang="en-US"/>
          </a:p>
        </p:txBody>
      </p:sp>
      <p:graphicFrame>
        <p:nvGraphicFramePr>
          <p:cNvPr id="4" name="Table 3">
            <a:extLst>
              <a:ext uri="{FF2B5EF4-FFF2-40B4-BE49-F238E27FC236}">
                <a16:creationId xmlns:a16="http://schemas.microsoft.com/office/drawing/2014/main" id="{DE6B2E60-9390-7A40-9E78-DAA86365E715}"/>
              </a:ext>
            </a:extLst>
          </p:cNvPr>
          <p:cNvGraphicFramePr>
            <a:graphicFrameLocks noGrp="1"/>
          </p:cNvGraphicFramePr>
          <p:nvPr/>
        </p:nvGraphicFramePr>
        <p:xfrm>
          <a:off x="2971800" y="3657600"/>
          <a:ext cx="4724400" cy="1905000"/>
        </p:xfrm>
        <a:graphic>
          <a:graphicData uri="http://schemas.openxmlformats.org/drawingml/2006/table">
            <a:tbl>
              <a:tblPr firstRow="1" bandRow="1">
                <a:tableStyleId>{5C22544A-7EE6-4342-B048-85BDC9FD1C3A}</a:tableStyleId>
              </a:tblPr>
              <a:tblGrid>
                <a:gridCol w="2303145">
                  <a:extLst>
                    <a:ext uri="{9D8B030D-6E8A-4147-A177-3AD203B41FA5}">
                      <a16:colId xmlns:a16="http://schemas.microsoft.com/office/drawing/2014/main" val="20000"/>
                    </a:ext>
                  </a:extLst>
                </a:gridCol>
                <a:gridCol w="2421255">
                  <a:extLst>
                    <a:ext uri="{9D8B030D-6E8A-4147-A177-3AD203B41FA5}">
                      <a16:colId xmlns:a16="http://schemas.microsoft.com/office/drawing/2014/main" val="20001"/>
                    </a:ext>
                  </a:extLst>
                </a:gridCol>
              </a:tblGrid>
              <a:tr h="952500">
                <a:tc>
                  <a:txBody>
                    <a:bodyPr/>
                    <a:lstStyle/>
                    <a:p>
                      <a:r>
                        <a:rPr lang="en-US" dirty="0"/>
                        <a:t> </a:t>
                      </a:r>
                      <a:r>
                        <a:rPr lang="en-US" dirty="0" err="1"/>
                        <a:t>cojkldjflkdjfjdflkjdflkj</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525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7902" name="TextBox 4">
            <a:extLst>
              <a:ext uri="{FF2B5EF4-FFF2-40B4-BE49-F238E27FC236}">
                <a16:creationId xmlns:a16="http://schemas.microsoft.com/office/drawing/2014/main" id="{4922FFF5-065E-0546-A8C4-72D5CEB8DD3E}"/>
              </a:ext>
            </a:extLst>
          </p:cNvPr>
          <p:cNvSpPr txBox="1">
            <a:spLocks noChangeArrowheads="1"/>
          </p:cNvSpPr>
          <p:nvPr/>
        </p:nvSpPr>
        <p:spPr bwMode="auto">
          <a:xfrm>
            <a:off x="3429000" y="3124200"/>
            <a:ext cx="419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gamete</a:t>
            </a:r>
          </a:p>
        </p:txBody>
      </p:sp>
      <p:sp>
        <p:nvSpPr>
          <p:cNvPr id="37903" name="TextBox 5">
            <a:extLst>
              <a:ext uri="{FF2B5EF4-FFF2-40B4-BE49-F238E27FC236}">
                <a16:creationId xmlns:a16="http://schemas.microsoft.com/office/drawing/2014/main" id="{B98BDACA-7A7C-154A-98AE-F1932C890451}"/>
              </a:ext>
            </a:extLst>
          </p:cNvPr>
          <p:cNvSpPr txBox="1">
            <a:spLocks noChangeArrowheads="1"/>
          </p:cNvSpPr>
          <p:nvPr/>
        </p:nvSpPr>
        <p:spPr bwMode="auto">
          <a:xfrm>
            <a:off x="6096000" y="31353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gamete</a:t>
            </a:r>
          </a:p>
        </p:txBody>
      </p:sp>
      <p:sp>
        <p:nvSpPr>
          <p:cNvPr id="37904" name="TextBox 6">
            <a:extLst>
              <a:ext uri="{FF2B5EF4-FFF2-40B4-BE49-F238E27FC236}">
                <a16:creationId xmlns:a16="http://schemas.microsoft.com/office/drawing/2014/main" id="{30173505-FBDF-ED42-8B8E-04245C94CA3D}"/>
              </a:ext>
            </a:extLst>
          </p:cNvPr>
          <p:cNvSpPr txBox="1">
            <a:spLocks noChangeArrowheads="1"/>
          </p:cNvSpPr>
          <p:nvPr/>
        </p:nvSpPr>
        <p:spPr bwMode="auto">
          <a:xfrm>
            <a:off x="1828800" y="3973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gamete</a:t>
            </a:r>
          </a:p>
        </p:txBody>
      </p:sp>
      <p:sp>
        <p:nvSpPr>
          <p:cNvPr id="37905" name="TextBox 7">
            <a:extLst>
              <a:ext uri="{FF2B5EF4-FFF2-40B4-BE49-F238E27FC236}">
                <a16:creationId xmlns:a16="http://schemas.microsoft.com/office/drawing/2014/main" id="{F020E4D2-4486-DA40-9610-A51364D4F829}"/>
              </a:ext>
            </a:extLst>
          </p:cNvPr>
          <p:cNvSpPr txBox="1">
            <a:spLocks noChangeArrowheads="1"/>
          </p:cNvSpPr>
          <p:nvPr/>
        </p:nvSpPr>
        <p:spPr bwMode="auto">
          <a:xfrm>
            <a:off x="1828800" y="4876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gamete</a:t>
            </a:r>
          </a:p>
        </p:txBody>
      </p:sp>
      <p:sp>
        <p:nvSpPr>
          <p:cNvPr id="37906" name="TextBox 8">
            <a:extLst>
              <a:ext uri="{FF2B5EF4-FFF2-40B4-BE49-F238E27FC236}">
                <a16:creationId xmlns:a16="http://schemas.microsoft.com/office/drawing/2014/main" id="{C14ABE9F-DE0F-0D42-8413-FAE69A8D2D5A}"/>
              </a:ext>
            </a:extLst>
          </p:cNvPr>
          <p:cNvSpPr txBox="1">
            <a:spLocks noChangeArrowheads="1"/>
          </p:cNvSpPr>
          <p:nvPr/>
        </p:nvSpPr>
        <p:spPr bwMode="auto">
          <a:xfrm>
            <a:off x="3048000" y="4038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Zygote/offspring</a:t>
            </a:r>
          </a:p>
        </p:txBody>
      </p:sp>
      <p:sp>
        <p:nvSpPr>
          <p:cNvPr id="37907" name="TextBox 9">
            <a:extLst>
              <a:ext uri="{FF2B5EF4-FFF2-40B4-BE49-F238E27FC236}">
                <a16:creationId xmlns:a16="http://schemas.microsoft.com/office/drawing/2014/main" id="{359FBA83-B69F-DC43-B5BE-A5AFFFF38BBA}"/>
              </a:ext>
            </a:extLst>
          </p:cNvPr>
          <p:cNvSpPr txBox="1">
            <a:spLocks noChangeArrowheads="1"/>
          </p:cNvSpPr>
          <p:nvPr/>
        </p:nvSpPr>
        <p:spPr bwMode="auto">
          <a:xfrm>
            <a:off x="5410200" y="4038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Zygote/offspring</a:t>
            </a:r>
          </a:p>
        </p:txBody>
      </p:sp>
      <p:sp>
        <p:nvSpPr>
          <p:cNvPr id="37908" name="TextBox 10">
            <a:extLst>
              <a:ext uri="{FF2B5EF4-FFF2-40B4-BE49-F238E27FC236}">
                <a16:creationId xmlns:a16="http://schemas.microsoft.com/office/drawing/2014/main" id="{A8EA7AA4-B82A-3145-A0C2-BDEFE31B237B}"/>
              </a:ext>
            </a:extLst>
          </p:cNvPr>
          <p:cNvSpPr txBox="1">
            <a:spLocks noChangeArrowheads="1"/>
          </p:cNvSpPr>
          <p:nvPr/>
        </p:nvSpPr>
        <p:spPr bwMode="auto">
          <a:xfrm>
            <a:off x="3200400" y="48879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Zygote/offspring</a:t>
            </a:r>
          </a:p>
        </p:txBody>
      </p:sp>
      <p:sp>
        <p:nvSpPr>
          <p:cNvPr id="37909" name="TextBox 11">
            <a:extLst>
              <a:ext uri="{FF2B5EF4-FFF2-40B4-BE49-F238E27FC236}">
                <a16:creationId xmlns:a16="http://schemas.microsoft.com/office/drawing/2014/main" id="{6F4CCD30-82C8-E44D-A627-CA5809CFF9DC}"/>
              </a:ext>
            </a:extLst>
          </p:cNvPr>
          <p:cNvSpPr txBox="1">
            <a:spLocks noChangeArrowheads="1"/>
          </p:cNvSpPr>
          <p:nvPr/>
        </p:nvSpPr>
        <p:spPr bwMode="auto">
          <a:xfrm>
            <a:off x="5410200" y="48117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Zygote/offspring</a:t>
            </a:r>
          </a:p>
        </p:txBody>
      </p:sp>
      <p:sp>
        <p:nvSpPr>
          <p:cNvPr id="37910" name="TextBox 12">
            <a:extLst>
              <a:ext uri="{FF2B5EF4-FFF2-40B4-BE49-F238E27FC236}">
                <a16:creationId xmlns:a16="http://schemas.microsoft.com/office/drawing/2014/main" id="{BEB3A42B-2E51-794F-A51B-9BC48CEC6A52}"/>
              </a:ext>
            </a:extLst>
          </p:cNvPr>
          <p:cNvSpPr txBox="1">
            <a:spLocks noChangeArrowheads="1"/>
          </p:cNvSpPr>
          <p:nvPr/>
        </p:nvSpPr>
        <p:spPr bwMode="auto">
          <a:xfrm>
            <a:off x="2286000" y="31353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male</a:t>
            </a:r>
          </a:p>
        </p:txBody>
      </p:sp>
      <p:sp>
        <p:nvSpPr>
          <p:cNvPr id="37911" name="TextBox 13">
            <a:extLst>
              <a:ext uri="{FF2B5EF4-FFF2-40B4-BE49-F238E27FC236}">
                <a16:creationId xmlns:a16="http://schemas.microsoft.com/office/drawing/2014/main" id="{10205312-6B5E-0E45-AC43-FF957567C223}"/>
              </a:ext>
            </a:extLst>
          </p:cNvPr>
          <p:cNvSpPr txBox="1">
            <a:spLocks noChangeArrowheads="1"/>
          </p:cNvSpPr>
          <p:nvPr/>
        </p:nvSpPr>
        <p:spPr bwMode="auto">
          <a:xfrm>
            <a:off x="1219200" y="34290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female</a:t>
            </a:r>
          </a:p>
        </p:txBody>
      </p:sp>
      <p:cxnSp>
        <p:nvCxnSpPr>
          <p:cNvPr id="16" name="Straight Arrow Connector 15">
            <a:extLst>
              <a:ext uri="{FF2B5EF4-FFF2-40B4-BE49-F238E27FC236}">
                <a16:creationId xmlns:a16="http://schemas.microsoft.com/office/drawing/2014/main" id="{B01492DC-ED3C-D14C-A79E-0C3FE178C887}"/>
              </a:ext>
            </a:extLst>
          </p:cNvPr>
          <p:cNvCxnSpPr/>
          <p:nvPr/>
        </p:nvCxnSpPr>
        <p:spPr>
          <a:xfrm>
            <a:off x="3048000" y="3352800"/>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52BBB51-7325-0646-9AEF-091112155776}"/>
              </a:ext>
            </a:extLst>
          </p:cNvPr>
          <p:cNvCxnSpPr/>
          <p:nvPr/>
        </p:nvCxnSpPr>
        <p:spPr>
          <a:xfrm rot="5400000">
            <a:off x="1676401" y="3883025"/>
            <a:ext cx="2286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30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F1B36A1E-637A-434F-90BE-73B8A8A6DD88}"/>
              </a:ext>
            </a:extLst>
          </p:cNvPr>
          <p:cNvSpPr>
            <a:spLocks noGrp="1"/>
          </p:cNvSpPr>
          <p:nvPr>
            <p:ph type="title"/>
          </p:nvPr>
        </p:nvSpPr>
        <p:spPr/>
        <p:txBody>
          <a:bodyPr/>
          <a:lstStyle/>
          <a:p>
            <a:r>
              <a:rPr lang="en-US" altLang="en-US"/>
              <a:t>Tall X dwarf-F1 cross </a:t>
            </a:r>
          </a:p>
        </p:txBody>
      </p:sp>
      <p:sp>
        <p:nvSpPr>
          <p:cNvPr id="39938" name="Content Placeholder 2">
            <a:extLst>
              <a:ext uri="{FF2B5EF4-FFF2-40B4-BE49-F238E27FC236}">
                <a16:creationId xmlns:a16="http://schemas.microsoft.com/office/drawing/2014/main" id="{D407D8CD-1FAB-8649-A438-120D97DC1FCB}"/>
              </a:ext>
            </a:extLst>
          </p:cNvPr>
          <p:cNvSpPr>
            <a:spLocks noGrp="1"/>
          </p:cNvSpPr>
          <p:nvPr>
            <p:ph idx="1"/>
          </p:nvPr>
        </p:nvSpPr>
        <p:spPr>
          <a:xfrm>
            <a:off x="533400" y="1524000"/>
            <a:ext cx="8229600" cy="4525963"/>
          </a:xfrm>
        </p:spPr>
        <p:txBody>
          <a:bodyPr/>
          <a:lstStyle/>
          <a:p>
            <a:pPr eaLnBrk="1" fontAlgn="t" hangingPunct="1"/>
            <a:endParaRPr lang="en-US" altLang="en-US" b="1"/>
          </a:p>
          <a:p>
            <a:pPr eaLnBrk="1" fontAlgn="t" hangingPunct="1"/>
            <a:r>
              <a:rPr lang="en-US" altLang="en-US"/>
              <a:t>F1 X F1= Dd X Dd</a:t>
            </a:r>
          </a:p>
          <a:p>
            <a:endParaRPr lang="en-US" altLang="en-US"/>
          </a:p>
        </p:txBody>
      </p:sp>
      <p:graphicFrame>
        <p:nvGraphicFramePr>
          <p:cNvPr id="4" name="Table 3">
            <a:extLst>
              <a:ext uri="{FF2B5EF4-FFF2-40B4-BE49-F238E27FC236}">
                <a16:creationId xmlns:a16="http://schemas.microsoft.com/office/drawing/2014/main" id="{93206A67-2C52-0048-8D0B-59E9D61D7498}"/>
              </a:ext>
            </a:extLst>
          </p:cNvPr>
          <p:cNvGraphicFramePr>
            <a:graphicFrameLocks noGrp="1"/>
          </p:cNvGraphicFramePr>
          <p:nvPr/>
        </p:nvGraphicFramePr>
        <p:xfrm>
          <a:off x="2971800" y="3657600"/>
          <a:ext cx="4724400" cy="1905000"/>
        </p:xfrm>
        <a:graphic>
          <a:graphicData uri="http://schemas.openxmlformats.org/drawingml/2006/table">
            <a:tbl>
              <a:tblPr firstRow="1" bandRow="1">
                <a:tableStyleId>{5C22544A-7EE6-4342-B048-85BDC9FD1C3A}</a:tableStyleId>
              </a:tblPr>
              <a:tblGrid>
                <a:gridCol w="2303145">
                  <a:extLst>
                    <a:ext uri="{9D8B030D-6E8A-4147-A177-3AD203B41FA5}">
                      <a16:colId xmlns:a16="http://schemas.microsoft.com/office/drawing/2014/main" val="20000"/>
                    </a:ext>
                  </a:extLst>
                </a:gridCol>
                <a:gridCol w="2421255">
                  <a:extLst>
                    <a:ext uri="{9D8B030D-6E8A-4147-A177-3AD203B41FA5}">
                      <a16:colId xmlns:a16="http://schemas.microsoft.com/office/drawing/2014/main" val="20001"/>
                    </a:ext>
                  </a:extLst>
                </a:gridCol>
              </a:tblGrid>
              <a:tr h="952500">
                <a:tc>
                  <a:txBody>
                    <a:bodyPr/>
                    <a:lstStyle/>
                    <a:p>
                      <a:r>
                        <a:rPr lang="en-US" dirty="0"/>
                        <a:t> </a:t>
                      </a:r>
                      <a:r>
                        <a:rPr lang="en-US" dirty="0" err="1"/>
                        <a:t>cojkldjflkdjfjdfljdflkj</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525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9950" name="TextBox 4">
            <a:extLst>
              <a:ext uri="{FF2B5EF4-FFF2-40B4-BE49-F238E27FC236}">
                <a16:creationId xmlns:a16="http://schemas.microsoft.com/office/drawing/2014/main" id="{FB6F5AA2-F684-F34F-A3AC-F58F27E3EBD2}"/>
              </a:ext>
            </a:extLst>
          </p:cNvPr>
          <p:cNvSpPr txBox="1">
            <a:spLocks noChangeArrowheads="1"/>
          </p:cNvSpPr>
          <p:nvPr/>
        </p:nvSpPr>
        <p:spPr bwMode="auto">
          <a:xfrm>
            <a:off x="3505200" y="31242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a:t>
            </a:r>
          </a:p>
        </p:txBody>
      </p:sp>
      <p:sp>
        <p:nvSpPr>
          <p:cNvPr id="39951" name="TextBox 5">
            <a:extLst>
              <a:ext uri="{FF2B5EF4-FFF2-40B4-BE49-F238E27FC236}">
                <a16:creationId xmlns:a16="http://schemas.microsoft.com/office/drawing/2014/main" id="{7128CDD7-3A11-864B-B89A-E9726623E32A}"/>
              </a:ext>
            </a:extLst>
          </p:cNvPr>
          <p:cNvSpPr txBox="1">
            <a:spLocks noChangeArrowheads="1"/>
          </p:cNvSpPr>
          <p:nvPr/>
        </p:nvSpPr>
        <p:spPr bwMode="auto">
          <a:xfrm>
            <a:off x="6172200" y="31242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a:t>
            </a:r>
          </a:p>
        </p:txBody>
      </p:sp>
      <p:sp>
        <p:nvSpPr>
          <p:cNvPr id="39952" name="TextBox 6">
            <a:extLst>
              <a:ext uri="{FF2B5EF4-FFF2-40B4-BE49-F238E27FC236}">
                <a16:creationId xmlns:a16="http://schemas.microsoft.com/office/drawing/2014/main" id="{1C14E4DC-89BE-FC48-9C70-5FB35915DEB3}"/>
              </a:ext>
            </a:extLst>
          </p:cNvPr>
          <p:cNvSpPr txBox="1">
            <a:spLocks noChangeArrowheads="1"/>
          </p:cNvSpPr>
          <p:nvPr/>
        </p:nvSpPr>
        <p:spPr bwMode="auto">
          <a:xfrm>
            <a:off x="2438400" y="38973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a:t>
            </a:r>
          </a:p>
        </p:txBody>
      </p:sp>
      <p:sp>
        <p:nvSpPr>
          <p:cNvPr id="39953" name="TextBox 7">
            <a:extLst>
              <a:ext uri="{FF2B5EF4-FFF2-40B4-BE49-F238E27FC236}">
                <a16:creationId xmlns:a16="http://schemas.microsoft.com/office/drawing/2014/main" id="{53E837D2-68E3-7F46-B814-A5EBCA5B89AD}"/>
              </a:ext>
            </a:extLst>
          </p:cNvPr>
          <p:cNvSpPr txBox="1">
            <a:spLocks noChangeArrowheads="1"/>
          </p:cNvSpPr>
          <p:nvPr/>
        </p:nvSpPr>
        <p:spPr bwMode="auto">
          <a:xfrm>
            <a:off x="2438400" y="48768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a:t>
            </a:r>
          </a:p>
        </p:txBody>
      </p:sp>
      <p:sp>
        <p:nvSpPr>
          <p:cNvPr id="39954" name="TextBox 8">
            <a:extLst>
              <a:ext uri="{FF2B5EF4-FFF2-40B4-BE49-F238E27FC236}">
                <a16:creationId xmlns:a16="http://schemas.microsoft.com/office/drawing/2014/main" id="{70F3A03C-C856-AC44-8FD9-9793C421173F}"/>
              </a:ext>
            </a:extLst>
          </p:cNvPr>
          <p:cNvSpPr txBox="1">
            <a:spLocks noChangeArrowheads="1"/>
          </p:cNvSpPr>
          <p:nvPr/>
        </p:nvSpPr>
        <p:spPr bwMode="auto">
          <a:xfrm>
            <a:off x="3657600" y="39735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DD</a:t>
            </a:r>
          </a:p>
        </p:txBody>
      </p:sp>
      <p:sp>
        <p:nvSpPr>
          <p:cNvPr id="39955" name="TextBox 9">
            <a:extLst>
              <a:ext uri="{FF2B5EF4-FFF2-40B4-BE49-F238E27FC236}">
                <a16:creationId xmlns:a16="http://schemas.microsoft.com/office/drawing/2014/main" id="{39ECD7FA-FE83-1148-91AF-6EC0EA21348F}"/>
              </a:ext>
            </a:extLst>
          </p:cNvPr>
          <p:cNvSpPr txBox="1">
            <a:spLocks noChangeArrowheads="1"/>
          </p:cNvSpPr>
          <p:nvPr/>
        </p:nvSpPr>
        <p:spPr bwMode="auto">
          <a:xfrm>
            <a:off x="6324600" y="39624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dD</a:t>
            </a:r>
          </a:p>
        </p:txBody>
      </p:sp>
      <p:sp>
        <p:nvSpPr>
          <p:cNvPr id="39956" name="TextBox 10">
            <a:extLst>
              <a:ext uri="{FF2B5EF4-FFF2-40B4-BE49-F238E27FC236}">
                <a16:creationId xmlns:a16="http://schemas.microsoft.com/office/drawing/2014/main" id="{EDD156F1-03B9-3B49-8A12-65A9628CA9B1}"/>
              </a:ext>
            </a:extLst>
          </p:cNvPr>
          <p:cNvSpPr txBox="1">
            <a:spLocks noChangeArrowheads="1"/>
          </p:cNvSpPr>
          <p:nvPr/>
        </p:nvSpPr>
        <p:spPr bwMode="auto">
          <a:xfrm>
            <a:off x="3657600" y="47355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Dd</a:t>
            </a:r>
          </a:p>
        </p:txBody>
      </p:sp>
      <p:sp>
        <p:nvSpPr>
          <p:cNvPr id="39957" name="TextBox 11">
            <a:extLst>
              <a:ext uri="{FF2B5EF4-FFF2-40B4-BE49-F238E27FC236}">
                <a16:creationId xmlns:a16="http://schemas.microsoft.com/office/drawing/2014/main" id="{A0A380E7-56AD-B746-91CD-2DF0D9BE6969}"/>
              </a:ext>
            </a:extLst>
          </p:cNvPr>
          <p:cNvSpPr txBox="1">
            <a:spLocks noChangeArrowheads="1"/>
          </p:cNvSpPr>
          <p:nvPr/>
        </p:nvSpPr>
        <p:spPr bwMode="auto">
          <a:xfrm>
            <a:off x="6324600" y="48768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dd</a:t>
            </a:r>
          </a:p>
        </p:txBody>
      </p:sp>
    </p:spTree>
    <p:extLst>
      <p:ext uri="{BB962C8B-B14F-4D97-AF65-F5344CB8AC3E}">
        <p14:creationId xmlns:p14="http://schemas.microsoft.com/office/powerpoint/2010/main" val="1944705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9">
            <a:extLst>
              <a:ext uri="{FF2B5EF4-FFF2-40B4-BE49-F238E27FC236}">
                <a16:creationId xmlns:a16="http://schemas.microsoft.com/office/drawing/2014/main" id="{A3825EFE-92E7-044A-8184-BCCD2152B6C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3.3</a:t>
            </a:r>
          </a:p>
        </p:txBody>
      </p:sp>
      <p:pic>
        <p:nvPicPr>
          <p:cNvPr id="41986" name="Picture 14">
            <a:extLst>
              <a:ext uri="{FF2B5EF4-FFF2-40B4-BE49-F238E27FC236}">
                <a16:creationId xmlns:a16="http://schemas.microsoft.com/office/drawing/2014/main" id="{16D9D3B6-56B4-A343-9B60-B674AF7C6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3644900" y="339725"/>
            <a:ext cx="18542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680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5AD1F4B1-F81C-FD49-AB69-EBCB0C31AD51}"/>
              </a:ext>
            </a:extLst>
          </p:cNvPr>
          <p:cNvSpPr>
            <a:spLocks noGrp="1"/>
          </p:cNvSpPr>
          <p:nvPr>
            <p:ph type="title"/>
          </p:nvPr>
        </p:nvSpPr>
        <p:spPr/>
        <p:txBody>
          <a:bodyPr/>
          <a:lstStyle/>
          <a:p>
            <a:endParaRPr lang="en-US" altLang="en-US"/>
          </a:p>
        </p:txBody>
      </p:sp>
      <p:sp>
        <p:nvSpPr>
          <p:cNvPr id="44034" name="Content Placeholder 2">
            <a:extLst>
              <a:ext uri="{FF2B5EF4-FFF2-40B4-BE49-F238E27FC236}">
                <a16:creationId xmlns:a16="http://schemas.microsoft.com/office/drawing/2014/main" id="{7A015CEA-22D8-B249-BAC0-796D5D2FB8DD}"/>
              </a:ext>
            </a:extLst>
          </p:cNvPr>
          <p:cNvSpPr>
            <a:spLocks noGrp="1"/>
          </p:cNvSpPr>
          <p:nvPr>
            <p:ph idx="1"/>
          </p:nvPr>
        </p:nvSpPr>
        <p:spPr/>
        <p:txBody>
          <a:bodyPr/>
          <a:lstStyle/>
          <a:p>
            <a:endParaRPr lang="en-US" altLang="en-US"/>
          </a:p>
        </p:txBody>
      </p:sp>
      <p:pic>
        <p:nvPicPr>
          <p:cNvPr id="44035" name="Picture 2">
            <a:extLst>
              <a:ext uri="{FF2B5EF4-FFF2-40B4-BE49-F238E27FC236}">
                <a16:creationId xmlns:a16="http://schemas.microsoft.com/office/drawing/2014/main" id="{7DA838B0-DA80-3E43-B8BF-674BB2091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7137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4">
            <a:extLst>
              <a:ext uri="{FF2B5EF4-FFF2-40B4-BE49-F238E27FC236}">
                <a16:creationId xmlns:a16="http://schemas.microsoft.com/office/drawing/2014/main" id="{47817EF6-C607-4F4F-913B-DD2075F04953}"/>
              </a:ext>
            </a:extLst>
          </p:cNvPr>
          <p:cNvSpPr txBox="1">
            <a:spLocks noChangeArrowheads="1"/>
          </p:cNvSpPr>
          <p:nvPr/>
        </p:nvSpPr>
        <p:spPr bwMode="auto">
          <a:xfrm>
            <a:off x="6019800" y="1722438"/>
            <a:ext cx="28194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Remember this couple?  Does the offspring fit Mendel</a:t>
            </a:r>
            <a:r>
              <a:rPr lang="ja-JP" altLang="en-US" sz="1800" b="1">
                <a:latin typeface="Arial" panose="020B0604020202020204" pitchFamily="34" charset="0"/>
              </a:rPr>
              <a:t>’</a:t>
            </a:r>
            <a:r>
              <a:rPr lang="en-US" altLang="ja-JP" sz="1800" b="1">
                <a:latin typeface="Arial" panose="020B0604020202020204" pitchFamily="34" charset="0"/>
                <a:cs typeface="Arial" panose="020B0604020202020204" pitchFamily="34" charset="0"/>
              </a:rPr>
              <a:t>s observations?</a:t>
            </a:r>
          </a:p>
          <a:p>
            <a:pPr eaLnBrk="1" hangingPunct="1">
              <a:spcBef>
                <a:spcPct val="0"/>
              </a:spcBef>
              <a:buFontTx/>
              <a:buNone/>
            </a:pPr>
            <a:r>
              <a:rPr lang="en-US" altLang="en-US" sz="1800">
                <a:latin typeface="Arial" panose="020B0604020202020204" pitchFamily="34" charset="0"/>
                <a:cs typeface="Arial" panose="020B0604020202020204" pitchFamily="34" charset="0"/>
                <a:sym typeface="Wingdings" pitchFamily="2" charset="2"/>
              </a:rPr>
              <a:t>	</a:t>
            </a:r>
          </a:p>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146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734EAA3B-90A4-7740-84D2-D107CA1D4138}"/>
              </a:ext>
            </a:extLst>
          </p:cNvPr>
          <p:cNvSpPr>
            <a:spLocks noGrp="1"/>
          </p:cNvSpPr>
          <p:nvPr>
            <p:ph type="title"/>
          </p:nvPr>
        </p:nvSpPr>
        <p:spPr/>
        <p:txBody>
          <a:bodyPr/>
          <a:lstStyle/>
          <a:p>
            <a:r>
              <a:rPr lang="en-US" altLang="en-US" sz="4000"/>
              <a:t>What were Mendel</a:t>
            </a:r>
            <a:r>
              <a:rPr lang="ja-JP" altLang="en-US" sz="4000"/>
              <a:t>’</a:t>
            </a:r>
            <a:r>
              <a:rPr lang="en-US" altLang="ja-JP" sz="4000"/>
              <a:t>s </a:t>
            </a:r>
            <a:r>
              <a:rPr lang="ja-JP" altLang="en-US" sz="4000"/>
              <a:t>“</a:t>
            </a:r>
            <a:r>
              <a:rPr lang="en-US" altLang="ja-JP" sz="4000"/>
              <a:t>unit factors</a:t>
            </a:r>
            <a:r>
              <a:rPr lang="ja-JP" altLang="en-US" sz="4000"/>
              <a:t>”</a:t>
            </a:r>
            <a:r>
              <a:rPr lang="en-US" altLang="ja-JP" sz="4000"/>
              <a:t>?</a:t>
            </a:r>
            <a:endParaRPr lang="en-US" altLang="en-US" sz="4000"/>
          </a:p>
        </p:txBody>
      </p:sp>
      <p:sp>
        <p:nvSpPr>
          <p:cNvPr id="46082" name="Content Placeholder 2">
            <a:extLst>
              <a:ext uri="{FF2B5EF4-FFF2-40B4-BE49-F238E27FC236}">
                <a16:creationId xmlns:a16="http://schemas.microsoft.com/office/drawing/2014/main" id="{0AF5BCB2-FC0F-7142-BC30-D247DD545C91}"/>
              </a:ext>
            </a:extLst>
          </p:cNvPr>
          <p:cNvSpPr>
            <a:spLocks noGrp="1"/>
          </p:cNvSpPr>
          <p:nvPr>
            <p:ph idx="1"/>
          </p:nvPr>
        </p:nvSpPr>
        <p:spPr>
          <a:xfrm>
            <a:off x="381000" y="1600200"/>
            <a:ext cx="8305800" cy="4876800"/>
          </a:xfrm>
        </p:spPr>
        <p:txBody>
          <a:bodyPr/>
          <a:lstStyle/>
          <a:p>
            <a:r>
              <a:rPr lang="en-US" altLang="en-US"/>
              <a:t>They sound like behavior of homologous chromosomes!</a:t>
            </a:r>
          </a:p>
          <a:p>
            <a:r>
              <a:rPr lang="en-US" altLang="en-US"/>
              <a:t>Now know they are </a:t>
            </a:r>
            <a:r>
              <a:rPr lang="en-US" altLang="en-US">
                <a:solidFill>
                  <a:srgbClr val="FF0000"/>
                </a:solidFill>
              </a:rPr>
              <a:t>genes</a:t>
            </a:r>
            <a:r>
              <a:rPr lang="en-US" altLang="en-US"/>
              <a:t>---different </a:t>
            </a:r>
            <a:r>
              <a:rPr lang="en-US" altLang="en-US">
                <a:solidFill>
                  <a:srgbClr val="FF0000"/>
                </a:solidFill>
              </a:rPr>
              <a:t>alleles</a:t>
            </a:r>
            <a:r>
              <a:rPr lang="en-US" altLang="en-US"/>
              <a:t> of genes </a:t>
            </a:r>
            <a:r>
              <a:rPr lang="en-US" altLang="en-US" u="sng"/>
              <a:t>located on homologous chromosomes</a:t>
            </a:r>
            <a:r>
              <a:rPr lang="en-US" altLang="en-US"/>
              <a:t>.</a:t>
            </a:r>
          </a:p>
          <a:p>
            <a:endParaRPr lang="en-US" altLang="en-US"/>
          </a:p>
          <a:p>
            <a:r>
              <a:rPr lang="en-US" altLang="en-US"/>
              <a:t>D/d are </a:t>
            </a:r>
            <a:r>
              <a:rPr lang="en-US" altLang="en-US" b="1" i="1"/>
              <a:t>alleles</a:t>
            </a:r>
            <a:r>
              <a:rPr lang="en-US" altLang="en-US"/>
              <a:t> of a gene that controls how tall the plant gets.</a:t>
            </a:r>
          </a:p>
        </p:txBody>
      </p:sp>
    </p:spTree>
    <p:extLst>
      <p:ext uri="{BB962C8B-B14F-4D97-AF65-F5344CB8AC3E}">
        <p14:creationId xmlns:p14="http://schemas.microsoft.com/office/powerpoint/2010/main" val="2078537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04A8D00E-AF62-AE41-BEF6-29BEF78FDE0F}"/>
              </a:ext>
            </a:extLst>
          </p:cNvPr>
          <p:cNvSpPr>
            <a:spLocks noGrp="1"/>
          </p:cNvSpPr>
          <p:nvPr>
            <p:ph type="title"/>
          </p:nvPr>
        </p:nvSpPr>
        <p:spPr/>
        <p:txBody>
          <a:bodyPr/>
          <a:lstStyle/>
          <a:p>
            <a:r>
              <a:rPr lang="en-US" altLang="en-US"/>
              <a:t>What is a gene?</a:t>
            </a:r>
          </a:p>
        </p:txBody>
      </p:sp>
      <p:sp>
        <p:nvSpPr>
          <p:cNvPr id="48130" name="Content Placeholder 2">
            <a:extLst>
              <a:ext uri="{FF2B5EF4-FFF2-40B4-BE49-F238E27FC236}">
                <a16:creationId xmlns:a16="http://schemas.microsoft.com/office/drawing/2014/main" id="{9981F26A-972C-694B-8AD1-D2802B370964}"/>
              </a:ext>
            </a:extLst>
          </p:cNvPr>
          <p:cNvSpPr>
            <a:spLocks noGrp="1"/>
          </p:cNvSpPr>
          <p:nvPr>
            <p:ph idx="1"/>
          </p:nvPr>
        </p:nvSpPr>
        <p:spPr/>
        <p:txBody>
          <a:bodyPr/>
          <a:lstStyle/>
          <a:p>
            <a:r>
              <a:rPr lang="en-US" altLang="en-US"/>
              <a:t>A DNA unit which exerts its effect through RNA or protein.</a:t>
            </a:r>
          </a:p>
          <a:p>
            <a:endParaRPr lang="en-US" altLang="en-US"/>
          </a:p>
          <a:p>
            <a:r>
              <a:rPr lang="en-US" altLang="en-US"/>
              <a:t>Alleles of one gene would encode the same RNA or protein, but different alleles differ (to different degrees) such that the RNA or protein potentially function differently.</a:t>
            </a:r>
          </a:p>
          <a:p>
            <a:endParaRPr lang="en-US" altLang="en-US"/>
          </a:p>
        </p:txBody>
      </p:sp>
    </p:spTree>
    <p:extLst>
      <p:ext uri="{BB962C8B-B14F-4D97-AF65-F5344CB8AC3E}">
        <p14:creationId xmlns:p14="http://schemas.microsoft.com/office/powerpoint/2010/main" val="2391297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7C78A337-C62C-CC4D-9994-5DBFA889A406}"/>
              </a:ext>
            </a:extLst>
          </p:cNvPr>
          <p:cNvSpPr>
            <a:spLocks noGrp="1"/>
          </p:cNvSpPr>
          <p:nvPr>
            <p:ph type="title"/>
          </p:nvPr>
        </p:nvSpPr>
        <p:spPr/>
        <p:txBody>
          <a:bodyPr/>
          <a:lstStyle/>
          <a:p>
            <a:r>
              <a:rPr lang="en-US" altLang="en-US"/>
              <a:t>Example?</a:t>
            </a:r>
          </a:p>
        </p:txBody>
      </p:sp>
      <p:sp>
        <p:nvSpPr>
          <p:cNvPr id="50178" name="Content Placeholder 2">
            <a:extLst>
              <a:ext uri="{FF2B5EF4-FFF2-40B4-BE49-F238E27FC236}">
                <a16:creationId xmlns:a16="http://schemas.microsoft.com/office/drawing/2014/main" id="{C201F90F-067C-EF4B-A69F-B5E3AB4899E2}"/>
              </a:ext>
            </a:extLst>
          </p:cNvPr>
          <p:cNvSpPr>
            <a:spLocks noGrp="1"/>
          </p:cNvSpPr>
          <p:nvPr>
            <p:ph idx="1"/>
          </p:nvPr>
        </p:nvSpPr>
        <p:spPr/>
        <p:txBody>
          <a:bodyPr/>
          <a:lstStyle/>
          <a:p>
            <a:r>
              <a:rPr lang="en-US" altLang="en-US"/>
              <a:t>We saw that sickle cell anemia is caused by a change in one gene—the gene that encodes one (</a:t>
            </a:r>
            <a:r>
              <a:rPr lang="en-US" altLang="en-US">
                <a:latin typeface="Symbol" pitchFamily="2" charset="2"/>
              </a:rPr>
              <a:t>b</a:t>
            </a:r>
            <a:r>
              <a:rPr lang="en-US" altLang="en-US"/>
              <a:t>-globin) of the  proteins making up our hemoglobin in red blood cells.</a:t>
            </a:r>
          </a:p>
          <a:p>
            <a:endParaRPr lang="en-US" altLang="en-US"/>
          </a:p>
        </p:txBody>
      </p:sp>
    </p:spTree>
    <p:extLst>
      <p:ext uri="{BB962C8B-B14F-4D97-AF65-F5344CB8AC3E}">
        <p14:creationId xmlns:p14="http://schemas.microsoft.com/office/powerpoint/2010/main" val="4146330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7">
            <a:extLst>
              <a:ext uri="{FF2B5EF4-FFF2-40B4-BE49-F238E27FC236}">
                <a16:creationId xmlns:a16="http://schemas.microsoft.com/office/drawing/2014/main" id="{2B567E26-EEBC-1C4A-AE28-7FEB8D0A2C65}"/>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1.12</a:t>
            </a:r>
          </a:p>
        </p:txBody>
      </p:sp>
      <p:pic>
        <p:nvPicPr>
          <p:cNvPr id="51202" name="Picture 12">
            <a:extLst>
              <a:ext uri="{FF2B5EF4-FFF2-40B4-BE49-F238E27FC236}">
                <a16:creationId xmlns:a16="http://schemas.microsoft.com/office/drawing/2014/main" id="{DF5317D2-F864-C84D-B95C-4F72FF87A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465"/>
          <a:stretch>
            <a:fillRect/>
          </a:stretch>
        </p:blipFill>
        <p:spPr bwMode="auto">
          <a:xfrm>
            <a:off x="327025" y="1401763"/>
            <a:ext cx="8532813"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3">
            <a:extLst>
              <a:ext uri="{FF2B5EF4-FFF2-40B4-BE49-F238E27FC236}">
                <a16:creationId xmlns:a16="http://schemas.microsoft.com/office/drawing/2014/main" id="{4329614F-5885-B849-B9DB-5B2E8BB68775}"/>
              </a:ext>
            </a:extLst>
          </p:cNvPr>
          <p:cNvSpPr txBox="1">
            <a:spLocks noChangeArrowheads="1"/>
          </p:cNvSpPr>
          <p:nvPr/>
        </p:nvSpPr>
        <p:spPr bwMode="auto">
          <a:xfrm>
            <a:off x="1219200" y="0"/>
            <a:ext cx="6553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Here are  2 alleles for </a:t>
            </a:r>
            <a:r>
              <a:rPr lang="en-US" altLang="en-US" sz="2400">
                <a:latin typeface="Symbol" pitchFamily="2" charset="2"/>
              </a:rPr>
              <a:t>b</a:t>
            </a:r>
            <a:r>
              <a:rPr lang="en-US" altLang="en-US" sz="2400"/>
              <a:t>-globin that have been identified in the human population. The difference is a single nucleotide letter at a specific position in the gene.</a:t>
            </a:r>
          </a:p>
        </p:txBody>
      </p:sp>
      <p:cxnSp>
        <p:nvCxnSpPr>
          <p:cNvPr id="4" name="Straight Arrow Connector 3">
            <a:extLst>
              <a:ext uri="{FF2B5EF4-FFF2-40B4-BE49-F238E27FC236}">
                <a16:creationId xmlns:a16="http://schemas.microsoft.com/office/drawing/2014/main" id="{1F4857CF-CFFC-1E49-A046-4219A156263A}"/>
              </a:ext>
            </a:extLst>
          </p:cNvPr>
          <p:cNvCxnSpPr>
            <a:cxnSpLocks noChangeShapeType="1"/>
          </p:cNvCxnSpPr>
          <p:nvPr/>
        </p:nvCxnSpPr>
        <p:spPr bwMode="auto">
          <a:xfrm flipH="1">
            <a:off x="6096000" y="1676400"/>
            <a:ext cx="838200" cy="6096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D28271BC-AB4D-DA40-9AF3-C3421D3312AF}"/>
              </a:ext>
            </a:extLst>
          </p:cNvPr>
          <p:cNvCxnSpPr>
            <a:cxnSpLocks noChangeShapeType="1"/>
          </p:cNvCxnSpPr>
          <p:nvPr/>
        </p:nvCxnSpPr>
        <p:spPr bwMode="auto">
          <a:xfrm flipH="1">
            <a:off x="6172200" y="1676400"/>
            <a:ext cx="762000" cy="289560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9565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B3B7EF99-4BCD-A54E-B9FD-C6B1EFF83CDE}"/>
              </a:ext>
            </a:extLst>
          </p:cNvPr>
          <p:cNvSpPr>
            <a:spLocks noGrp="1"/>
          </p:cNvSpPr>
          <p:nvPr>
            <p:ph type="title"/>
          </p:nvPr>
        </p:nvSpPr>
        <p:spPr/>
        <p:txBody>
          <a:bodyPr>
            <a:normAutofit fontScale="90000"/>
          </a:bodyPr>
          <a:lstStyle/>
          <a:p>
            <a:pPr eaLnBrk="1" hangingPunct="1">
              <a:defRPr/>
            </a:pPr>
            <a:r>
              <a:rPr lang="en-US" altLang="en-US" sz="4000">
                <a:ea typeface="ＭＳ Ｐゴシック" panose="020B0600070205080204" pitchFamily="34" charset="-128"/>
              </a:rPr>
              <a:t>Mendel</a:t>
            </a:r>
            <a:r>
              <a:rPr lang="ja-JP" altLang="en-US" sz="4000">
                <a:ea typeface="ＭＳ Ｐゴシック" panose="020B0600070205080204" pitchFamily="34" charset="-128"/>
              </a:rPr>
              <a:t>’</a:t>
            </a:r>
            <a:r>
              <a:rPr lang="en-US" altLang="ja-JP" sz="4000">
                <a:ea typeface="ＭＳ Ｐゴシック" panose="020B0600070205080204" pitchFamily="34" charset="-128"/>
              </a:rPr>
              <a:t>s success was the result of several factors</a:t>
            </a:r>
            <a:endParaRPr lang="en-US" altLang="en-US" sz="4000">
              <a:ea typeface="ＭＳ Ｐゴシック" panose="020B0600070205080204" pitchFamily="34" charset="-128"/>
            </a:endParaRPr>
          </a:p>
        </p:txBody>
      </p:sp>
      <p:sp>
        <p:nvSpPr>
          <p:cNvPr id="2" name="Text Placeholder 2">
            <a:extLst>
              <a:ext uri="{FF2B5EF4-FFF2-40B4-BE49-F238E27FC236}">
                <a16:creationId xmlns:a16="http://schemas.microsoft.com/office/drawing/2014/main" id="{5AD143C2-E969-5242-B54E-DB26E11825C9}"/>
              </a:ext>
            </a:extLst>
          </p:cNvPr>
          <p:cNvSpPr>
            <a:spLocks noGrp="1"/>
          </p:cNvSpPr>
          <p:nvPr>
            <p:ph type="body" idx="1"/>
          </p:nvPr>
        </p:nvSpPr>
        <p:spPr>
          <a:xfrm>
            <a:off x="533400" y="1570038"/>
            <a:ext cx="4040188" cy="944562"/>
          </a:xfrm>
        </p:spPr>
        <p:txBody>
          <a:bodyPr/>
          <a:lstStyle/>
          <a:p>
            <a:pPr eaLnBrk="1" hangingPunct="1"/>
            <a:r>
              <a:rPr lang="en-US" altLang="en-US"/>
              <a:t>A.  Choice of organism</a:t>
            </a:r>
          </a:p>
          <a:p>
            <a:pPr eaLnBrk="1" hangingPunct="1"/>
            <a:endParaRPr lang="en-US" altLang="en-US"/>
          </a:p>
        </p:txBody>
      </p:sp>
      <p:sp>
        <p:nvSpPr>
          <p:cNvPr id="40963" name="Content Placeholder 3">
            <a:extLst>
              <a:ext uri="{FF2B5EF4-FFF2-40B4-BE49-F238E27FC236}">
                <a16:creationId xmlns:a16="http://schemas.microsoft.com/office/drawing/2014/main" id="{7A82AE15-7CF2-A24D-9C91-AB7A32EDF4B0}"/>
              </a:ext>
            </a:extLst>
          </p:cNvPr>
          <p:cNvSpPr>
            <a:spLocks noGrp="1"/>
          </p:cNvSpPr>
          <p:nvPr>
            <p:ph sz="half" idx="2"/>
          </p:nvPr>
        </p:nvSpPr>
        <p:spPr/>
        <p:txBody>
          <a:bodyPr/>
          <a:lstStyle/>
          <a:p>
            <a:pPr lvl="1" eaLnBrk="1" hangingPunct="1"/>
            <a:r>
              <a:rPr lang="en-US" altLang="en-US"/>
              <a:t>Easy to grow, short life span, can produce many offspring from one mating.</a:t>
            </a:r>
          </a:p>
          <a:p>
            <a:pPr lvl="1" eaLnBrk="1" hangingPunct="1"/>
            <a:r>
              <a:rPr lang="en-US" altLang="en-US"/>
              <a:t>Mendel was a botanist—observed plants for long periods of time</a:t>
            </a:r>
          </a:p>
          <a:p>
            <a:pPr lvl="1" eaLnBrk="1" hangingPunct="1"/>
            <a:r>
              <a:rPr lang="en-US" altLang="en-US"/>
              <a:t>Can control breeding</a:t>
            </a:r>
          </a:p>
          <a:p>
            <a:pPr lvl="2" eaLnBrk="1" hangingPunct="1"/>
            <a:r>
              <a:rPr lang="en-US" altLang="en-US"/>
              <a:t>P. sativum---normally self-fertilizes (has both male and female gametes)</a:t>
            </a:r>
          </a:p>
          <a:p>
            <a:pPr lvl="2" eaLnBrk="1" hangingPunct="1"/>
            <a:r>
              <a:rPr lang="en-US" altLang="en-US"/>
              <a:t>Can cross-fertilize /hybridize</a:t>
            </a:r>
          </a:p>
          <a:p>
            <a:pPr lvl="2" eaLnBrk="1" hangingPunct="1">
              <a:buFont typeface="Arial" panose="020B0604020202020204" pitchFamily="34" charset="0"/>
              <a:buNone/>
            </a:pPr>
            <a:endParaRPr lang="en-US" altLang="en-US"/>
          </a:p>
        </p:txBody>
      </p:sp>
      <p:sp>
        <p:nvSpPr>
          <p:cNvPr id="40964" name="Text Placeholder 4">
            <a:extLst>
              <a:ext uri="{FF2B5EF4-FFF2-40B4-BE49-F238E27FC236}">
                <a16:creationId xmlns:a16="http://schemas.microsoft.com/office/drawing/2014/main" id="{38166206-69AB-7746-A362-5EA281C2880D}"/>
              </a:ext>
            </a:extLst>
          </p:cNvPr>
          <p:cNvSpPr>
            <a:spLocks noGrp="1"/>
          </p:cNvSpPr>
          <p:nvPr>
            <p:ph type="body" sz="quarter" idx="3"/>
          </p:nvPr>
        </p:nvSpPr>
        <p:spPr>
          <a:xfrm>
            <a:off x="4645025" y="1600200"/>
            <a:ext cx="4041775" cy="914400"/>
          </a:xfrm>
        </p:spPr>
        <p:txBody>
          <a:bodyPr/>
          <a:lstStyle/>
          <a:p>
            <a:pPr eaLnBrk="1" hangingPunct="1"/>
            <a:r>
              <a:rPr lang="en-US" altLang="en-US"/>
              <a:t> B.  Experimental design</a:t>
            </a:r>
          </a:p>
          <a:p>
            <a:pPr eaLnBrk="1" hangingPunct="1"/>
            <a:endParaRPr lang="en-US" altLang="en-US"/>
          </a:p>
        </p:txBody>
      </p:sp>
      <p:sp>
        <p:nvSpPr>
          <p:cNvPr id="40965" name="Content Placeholder 5">
            <a:extLst>
              <a:ext uri="{FF2B5EF4-FFF2-40B4-BE49-F238E27FC236}">
                <a16:creationId xmlns:a16="http://schemas.microsoft.com/office/drawing/2014/main" id="{975439C1-ED2B-9E4F-B933-52A7E9181629}"/>
              </a:ext>
            </a:extLst>
          </p:cNvPr>
          <p:cNvSpPr>
            <a:spLocks noGrp="1"/>
          </p:cNvSpPr>
          <p:nvPr>
            <p:ph sz="quarter" idx="4"/>
          </p:nvPr>
        </p:nvSpPr>
        <p:spPr>
          <a:xfrm>
            <a:off x="4724400" y="2057400"/>
            <a:ext cx="4041775" cy="4103688"/>
          </a:xfrm>
        </p:spPr>
        <p:txBody>
          <a:bodyPr/>
          <a:lstStyle/>
          <a:p>
            <a:pPr eaLnBrk="1" hangingPunct="1">
              <a:buFont typeface="Arial" panose="020B0604020202020204" pitchFamily="34" charset="0"/>
              <a:buNone/>
            </a:pPr>
            <a:r>
              <a:rPr lang="en-US" altLang="en-US" sz="2000"/>
              <a:t>Experiments utilized true-breeding plants (showed consistent traits from generation to generation )</a:t>
            </a:r>
          </a:p>
          <a:p>
            <a:pPr eaLnBrk="1" hangingPunct="1">
              <a:buFont typeface="Arial" panose="020B0604020202020204" pitchFamily="34" charset="0"/>
              <a:buNone/>
            </a:pPr>
            <a:endParaRPr lang="en-US" altLang="en-US" sz="2000"/>
          </a:p>
          <a:p>
            <a:pPr eaLnBrk="1" hangingPunct="1">
              <a:buFont typeface="Arial" panose="020B0604020202020204" pitchFamily="34" charset="0"/>
              <a:buNone/>
            </a:pPr>
            <a:r>
              <a:rPr lang="en-US" altLang="en-US" sz="2000"/>
              <a:t>Kept experiments </a:t>
            </a:r>
            <a:r>
              <a:rPr lang="ja-JP" altLang="en-US" sz="2000"/>
              <a:t>“</a:t>
            </a:r>
            <a:r>
              <a:rPr lang="en-US" altLang="ja-JP" sz="2000"/>
              <a:t>simple</a:t>
            </a:r>
            <a:r>
              <a:rPr lang="ja-JP" altLang="en-US" sz="2000"/>
              <a:t>”</a:t>
            </a:r>
            <a:r>
              <a:rPr lang="en-US" altLang="ja-JP" sz="2000"/>
              <a:t>—tracking one or a few traits at a time in a breeding experiment</a:t>
            </a:r>
          </a:p>
          <a:p>
            <a:pPr eaLnBrk="1" hangingPunct="1">
              <a:buFont typeface="Arial" panose="020B0604020202020204" pitchFamily="34" charset="0"/>
              <a:buNone/>
            </a:pPr>
            <a:endParaRPr lang="en-US" altLang="en-US" sz="2000"/>
          </a:p>
          <a:p>
            <a:pPr eaLnBrk="1" hangingPunct="1">
              <a:buFont typeface="Arial" panose="020B0604020202020204" pitchFamily="34" charset="0"/>
              <a:buNone/>
            </a:pPr>
            <a:r>
              <a:rPr lang="en-US" altLang="en-US" sz="2000"/>
              <a:t>Kept accurate, quantitative  records—noting consistent ratios in offspring</a:t>
            </a:r>
          </a:p>
          <a:p>
            <a:pPr eaLnBrk="1" hangingPunct="1">
              <a:buFont typeface="Arial" panose="020B0604020202020204" pitchFamily="34" charset="0"/>
              <a:buNone/>
            </a:pPr>
            <a:endParaRPr lang="en-US" altLang="en-US" sz="2000"/>
          </a:p>
          <a:p>
            <a:pPr eaLnBrk="1" hangingPunct="1">
              <a:buFont typeface="Arial" panose="020B0604020202020204" pitchFamily="34" charset="0"/>
              <a:buNone/>
            </a:pPr>
            <a:endParaRPr lang="en-US" altLang="en-US" sz="2000"/>
          </a:p>
        </p:txBody>
      </p:sp>
    </p:spTree>
    <p:extLst>
      <p:ext uri="{BB962C8B-B14F-4D97-AF65-F5344CB8AC3E}">
        <p14:creationId xmlns:p14="http://schemas.microsoft.com/office/powerpoint/2010/main" val="1497291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BB8E4208-1687-6040-AE63-50239CA95790}"/>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D43F0F54-4E23-3A49-A9A9-0DA1CAF20D7E}"/>
              </a:ext>
            </a:extLst>
          </p:cNvPr>
          <p:cNvSpPr>
            <a:spLocks noGrp="1"/>
          </p:cNvSpPr>
          <p:nvPr>
            <p:ph idx="1"/>
          </p:nvPr>
        </p:nvSpPr>
        <p:spPr/>
        <p:txBody>
          <a:bodyPr/>
          <a:lstStyle/>
          <a:p>
            <a:r>
              <a:rPr lang="en-US" altLang="en-US"/>
              <a:t>All people have 2 alleles for </a:t>
            </a:r>
            <a:r>
              <a:rPr lang="en-US" altLang="en-US">
                <a:latin typeface="Symbol" pitchFamily="2" charset="2"/>
              </a:rPr>
              <a:t>b</a:t>
            </a:r>
            <a:r>
              <a:rPr lang="en-US" altLang="en-US"/>
              <a:t>-globin (one from mother, one from father).  Most of us have 2 “good” alleles.  </a:t>
            </a:r>
          </a:p>
          <a:p>
            <a:r>
              <a:rPr lang="en-US" altLang="en-US"/>
              <a:t>Some people inherit 2 mutant alleles (one from mother, one from father) and develop the sickle cell phenotype.</a:t>
            </a:r>
          </a:p>
        </p:txBody>
      </p:sp>
    </p:spTree>
    <p:extLst>
      <p:ext uri="{BB962C8B-B14F-4D97-AF65-F5344CB8AC3E}">
        <p14:creationId xmlns:p14="http://schemas.microsoft.com/office/powerpoint/2010/main" val="674549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a:extLst>
              <a:ext uri="{FF2B5EF4-FFF2-40B4-BE49-F238E27FC236}">
                <a16:creationId xmlns:a16="http://schemas.microsoft.com/office/drawing/2014/main" id="{8601D7EC-3A06-424F-9DD8-97AF6AB43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36576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580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32F97521-00A3-C24C-9C5C-2CC3FD31575B}"/>
              </a:ext>
            </a:extLst>
          </p:cNvPr>
          <p:cNvSpPr>
            <a:spLocks noGrp="1"/>
          </p:cNvSpPr>
          <p:nvPr>
            <p:ph type="title"/>
          </p:nvPr>
        </p:nvSpPr>
        <p:spPr/>
        <p:txBody>
          <a:bodyPr/>
          <a:lstStyle/>
          <a:p>
            <a:r>
              <a:rPr lang="en-US" altLang="en-US"/>
              <a:t>Let</a:t>
            </a:r>
            <a:r>
              <a:rPr lang="ja-JP" altLang="en-US"/>
              <a:t>’</a:t>
            </a:r>
            <a:r>
              <a:rPr lang="en-US" altLang="ja-JP"/>
              <a:t>s stay with the phenotype of plant height…</a:t>
            </a:r>
            <a:endParaRPr lang="en-US" altLang="en-US"/>
          </a:p>
        </p:txBody>
      </p:sp>
      <p:sp>
        <p:nvSpPr>
          <p:cNvPr id="3" name="Content Placeholder 2">
            <a:extLst>
              <a:ext uri="{FF2B5EF4-FFF2-40B4-BE49-F238E27FC236}">
                <a16:creationId xmlns:a16="http://schemas.microsoft.com/office/drawing/2014/main" id="{444F42BC-7889-214A-8F5C-346206AD20E7}"/>
              </a:ext>
            </a:extLst>
          </p:cNvPr>
          <p:cNvSpPr>
            <a:spLocks noGrp="1"/>
          </p:cNvSpPr>
          <p:nvPr>
            <p:ph idx="1"/>
          </p:nvPr>
        </p:nvSpPr>
        <p:spPr>
          <a:xfrm>
            <a:off x="457200" y="1676400"/>
            <a:ext cx="8229600" cy="4525963"/>
          </a:xfrm>
        </p:spPr>
        <p:txBody>
          <a:bodyPr/>
          <a:lstStyle/>
          <a:p>
            <a:r>
              <a:rPr lang="en-US" altLang="en-US"/>
              <a:t>How do the different genotypes explain the phenotype?  Recall how genes work…</a:t>
            </a:r>
          </a:p>
          <a:p>
            <a:pPr>
              <a:buFont typeface="Arial" panose="020B0604020202020204" pitchFamily="34" charset="0"/>
              <a:buNone/>
            </a:pPr>
            <a:endParaRPr lang="en-US" altLang="en-US"/>
          </a:p>
          <a:p>
            <a:pPr>
              <a:buFont typeface="Arial" panose="020B0604020202020204" pitchFamily="34" charset="0"/>
              <a:buNone/>
            </a:pPr>
            <a:r>
              <a:rPr lang="en-US" altLang="en-US" sz="2400"/>
              <a:t>	gene          RNA          (protein)          effect/trait/characteristic</a:t>
            </a:r>
          </a:p>
          <a:p>
            <a:pPr>
              <a:buFont typeface="Arial" panose="020B0604020202020204" pitchFamily="34" charset="0"/>
              <a:buNone/>
            </a:pPr>
            <a:endParaRPr lang="en-US" altLang="en-US" sz="2400"/>
          </a:p>
          <a:p>
            <a:pPr>
              <a:buFont typeface="Arial" panose="020B0604020202020204" pitchFamily="34" charset="0"/>
              <a:buNone/>
            </a:pPr>
            <a:r>
              <a:rPr lang="en-US" altLang="en-US" sz="2400"/>
              <a:t>What might </a:t>
            </a:r>
            <a:r>
              <a:rPr lang="ja-JP" altLang="en-US" sz="2400"/>
              <a:t>“</a:t>
            </a:r>
            <a:r>
              <a:rPr lang="en-US" altLang="ja-JP" sz="2400"/>
              <a:t>D-gene</a:t>
            </a:r>
            <a:r>
              <a:rPr lang="ja-JP" altLang="en-US" sz="2400"/>
              <a:t>”</a:t>
            </a:r>
            <a:r>
              <a:rPr lang="en-US" altLang="ja-JP" sz="2400"/>
              <a:t> encode?  </a:t>
            </a:r>
          </a:p>
          <a:p>
            <a:pPr>
              <a:buFont typeface="Arial" panose="020B0604020202020204" pitchFamily="34" charset="0"/>
              <a:buNone/>
            </a:pPr>
            <a:endParaRPr lang="en-US" altLang="en-US" sz="2400"/>
          </a:p>
          <a:p>
            <a:pPr>
              <a:buFont typeface="Arial" panose="020B0604020202020204" pitchFamily="34" charset="0"/>
              <a:buNone/>
            </a:pPr>
            <a:r>
              <a:rPr lang="en-US" altLang="en-US" sz="2400"/>
              <a:t>Growth protein?	D=allele encodes functional protein</a:t>
            </a:r>
          </a:p>
          <a:p>
            <a:pPr>
              <a:buFont typeface="Arial" panose="020B0604020202020204" pitchFamily="34" charset="0"/>
              <a:buNone/>
            </a:pPr>
            <a:r>
              <a:rPr lang="en-US" altLang="en-US" sz="2400"/>
              <a:t>				d= allele non-functional/absent</a:t>
            </a:r>
          </a:p>
          <a:p>
            <a:pPr>
              <a:buFont typeface="Arial" panose="020B0604020202020204" pitchFamily="34" charset="0"/>
              <a:buNone/>
            </a:pPr>
            <a:endParaRPr lang="en-US" altLang="en-US" sz="2400"/>
          </a:p>
          <a:p>
            <a:pPr>
              <a:buFont typeface="Arial" panose="020B0604020202020204" pitchFamily="34" charset="0"/>
              <a:buNone/>
            </a:pPr>
            <a:endParaRPr lang="en-US" altLang="en-US" sz="2400"/>
          </a:p>
        </p:txBody>
      </p:sp>
      <p:cxnSp>
        <p:nvCxnSpPr>
          <p:cNvPr id="5" name="Straight Arrow Connector 4">
            <a:extLst>
              <a:ext uri="{FF2B5EF4-FFF2-40B4-BE49-F238E27FC236}">
                <a16:creationId xmlns:a16="http://schemas.microsoft.com/office/drawing/2014/main" id="{C5742218-F584-E74E-B302-BA69EF1D251B}"/>
              </a:ext>
            </a:extLst>
          </p:cNvPr>
          <p:cNvCxnSpPr/>
          <p:nvPr/>
        </p:nvCxnSpPr>
        <p:spPr>
          <a:xfrm>
            <a:off x="1524000" y="3505200"/>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50A96EA-72C6-D24D-AA43-EE7237A9D1C3}"/>
              </a:ext>
            </a:extLst>
          </p:cNvPr>
          <p:cNvCxnSpPr/>
          <p:nvPr/>
        </p:nvCxnSpPr>
        <p:spPr>
          <a:xfrm>
            <a:off x="2819400" y="3503613"/>
            <a:ext cx="5334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EE884AE-6799-6042-8DAE-FD2D3FE70FD9}"/>
              </a:ext>
            </a:extLst>
          </p:cNvPr>
          <p:cNvCxnSpPr/>
          <p:nvPr/>
        </p:nvCxnSpPr>
        <p:spPr>
          <a:xfrm>
            <a:off x="4572000" y="3505200"/>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1585B0-C449-1143-98AD-77BD23481562}"/>
              </a:ext>
            </a:extLst>
          </p:cNvPr>
          <p:cNvCxnSpPr/>
          <p:nvPr/>
        </p:nvCxnSpPr>
        <p:spPr>
          <a:xfrm>
            <a:off x="2590800" y="3124200"/>
            <a:ext cx="3352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EEE0DA3-2913-0841-8AF0-AEFAE99A85A2}"/>
              </a:ext>
            </a:extLst>
          </p:cNvPr>
          <p:cNvCxnSpPr/>
          <p:nvPr/>
        </p:nvCxnSpPr>
        <p:spPr>
          <a:xfrm rot="5400000">
            <a:off x="5676901" y="3314700"/>
            <a:ext cx="3810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0E0A3A2-3EA8-714D-BD26-32C9B6C8DB89}"/>
              </a:ext>
            </a:extLst>
          </p:cNvPr>
          <p:cNvCxnSpPr/>
          <p:nvPr/>
        </p:nvCxnSpPr>
        <p:spPr>
          <a:xfrm rot="5400000">
            <a:off x="9829801" y="3124200"/>
            <a:ext cx="3810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A824DC5-327C-174C-85CB-D67A730FD739}"/>
              </a:ext>
            </a:extLst>
          </p:cNvPr>
          <p:cNvCxnSpPr/>
          <p:nvPr/>
        </p:nvCxnSpPr>
        <p:spPr>
          <a:xfrm rot="16200000">
            <a:off x="2324894" y="3237706"/>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109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7">
            <a:extLst>
              <a:ext uri="{FF2B5EF4-FFF2-40B4-BE49-F238E27FC236}">
                <a16:creationId xmlns:a16="http://schemas.microsoft.com/office/drawing/2014/main" id="{A9DE31C1-CF10-EE43-B714-E6DBE00C44B3}"/>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1.9</a:t>
            </a:r>
          </a:p>
        </p:txBody>
      </p:sp>
      <p:pic>
        <p:nvPicPr>
          <p:cNvPr id="57346" name="Picture 12">
            <a:extLst>
              <a:ext uri="{FF2B5EF4-FFF2-40B4-BE49-F238E27FC236}">
                <a16:creationId xmlns:a16="http://schemas.microsoft.com/office/drawing/2014/main" id="{310733F4-9F89-E54C-A8E3-0B5792E7E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3810000" y="457200"/>
            <a:ext cx="3876675" cy="596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3">
            <a:extLst>
              <a:ext uri="{FF2B5EF4-FFF2-40B4-BE49-F238E27FC236}">
                <a16:creationId xmlns:a16="http://schemas.microsoft.com/office/drawing/2014/main" id="{7C256F61-3796-D24E-9943-F7290C4579B0}"/>
              </a:ext>
            </a:extLst>
          </p:cNvPr>
          <p:cNvSpPr txBox="1">
            <a:spLocks noChangeArrowheads="1"/>
          </p:cNvSpPr>
          <p:nvPr/>
        </p:nvSpPr>
        <p:spPr bwMode="auto">
          <a:xfrm>
            <a:off x="381000" y="685800"/>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t>The Central Dogma of Biology</a:t>
            </a:r>
          </a:p>
        </p:txBody>
      </p:sp>
      <p:cxnSp>
        <p:nvCxnSpPr>
          <p:cNvPr id="7" name="Straight Arrow Connector 6">
            <a:extLst>
              <a:ext uri="{FF2B5EF4-FFF2-40B4-BE49-F238E27FC236}">
                <a16:creationId xmlns:a16="http://schemas.microsoft.com/office/drawing/2014/main" id="{448E1EC9-93E3-294E-8DD5-7CC3269E697A}"/>
              </a:ext>
            </a:extLst>
          </p:cNvPr>
          <p:cNvCxnSpPr/>
          <p:nvPr/>
        </p:nvCxnSpPr>
        <p:spPr>
          <a:xfrm flipV="1">
            <a:off x="2971800" y="1828800"/>
            <a:ext cx="838200" cy="228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7349" name="TextBox 7">
            <a:extLst>
              <a:ext uri="{FF2B5EF4-FFF2-40B4-BE49-F238E27FC236}">
                <a16:creationId xmlns:a16="http://schemas.microsoft.com/office/drawing/2014/main" id="{A6154071-51A1-8F42-AB52-4EF9B27B0A7D}"/>
              </a:ext>
            </a:extLst>
          </p:cNvPr>
          <p:cNvSpPr txBox="1">
            <a:spLocks noChangeArrowheads="1"/>
          </p:cNvSpPr>
          <p:nvPr/>
        </p:nvSpPr>
        <p:spPr bwMode="auto">
          <a:xfrm>
            <a:off x="381000" y="5791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Proteins </a:t>
            </a:r>
          </a:p>
        </p:txBody>
      </p:sp>
      <p:sp>
        <p:nvSpPr>
          <p:cNvPr id="57350" name="TextBox 7">
            <a:extLst>
              <a:ext uri="{FF2B5EF4-FFF2-40B4-BE49-F238E27FC236}">
                <a16:creationId xmlns:a16="http://schemas.microsoft.com/office/drawing/2014/main" id="{45C53332-AA3D-BD46-981A-F6D4E48027E7}"/>
              </a:ext>
            </a:extLst>
          </p:cNvPr>
          <p:cNvSpPr txBox="1">
            <a:spLocks noChangeArrowheads="1"/>
          </p:cNvSpPr>
          <p:nvPr/>
        </p:nvSpPr>
        <p:spPr bwMode="auto">
          <a:xfrm>
            <a:off x="4800600" y="76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Growth gene</a:t>
            </a:r>
          </a:p>
        </p:txBody>
      </p:sp>
      <p:sp>
        <p:nvSpPr>
          <p:cNvPr id="57351" name="TextBox 8">
            <a:extLst>
              <a:ext uri="{FF2B5EF4-FFF2-40B4-BE49-F238E27FC236}">
                <a16:creationId xmlns:a16="http://schemas.microsoft.com/office/drawing/2014/main" id="{91E86F24-E193-E942-88D0-92B1251C98AA}"/>
              </a:ext>
            </a:extLst>
          </p:cNvPr>
          <p:cNvSpPr txBox="1">
            <a:spLocks noChangeArrowheads="1"/>
          </p:cNvSpPr>
          <p:nvPr/>
        </p:nvSpPr>
        <p:spPr bwMode="auto">
          <a:xfrm>
            <a:off x="1524000" y="54102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latin typeface="Arial" panose="020B0604020202020204" pitchFamily="34" charset="0"/>
              </a:rPr>
              <a:t>Growth</a:t>
            </a:r>
            <a:r>
              <a:rPr lang="en-US" altLang="en-US" sz="2400">
                <a:latin typeface="Arial" panose="020B0604020202020204" pitchFamily="34" charset="0"/>
              </a:rPr>
              <a:t> </a:t>
            </a:r>
            <a:r>
              <a:rPr lang="en-US" altLang="en-US" sz="2400" b="1">
                <a:latin typeface="Arial" panose="020B0604020202020204" pitchFamily="34" charset="0"/>
              </a:rPr>
              <a:t>protein D</a:t>
            </a:r>
          </a:p>
          <a:p>
            <a:pPr eaLnBrk="1" hangingPunct="1">
              <a:spcBef>
                <a:spcPct val="0"/>
              </a:spcBef>
              <a:buFontTx/>
              <a:buNone/>
            </a:pPr>
            <a:r>
              <a:rPr lang="en-US" altLang="en-US" sz="2400" b="1">
                <a:latin typeface="Arial" panose="020B0604020202020204" pitchFamily="34" charset="0"/>
              </a:rPr>
              <a:t>or d (non functional)</a:t>
            </a:r>
          </a:p>
        </p:txBody>
      </p:sp>
      <p:sp>
        <p:nvSpPr>
          <p:cNvPr id="57352" name="Text Box 10">
            <a:extLst>
              <a:ext uri="{FF2B5EF4-FFF2-40B4-BE49-F238E27FC236}">
                <a16:creationId xmlns:a16="http://schemas.microsoft.com/office/drawing/2014/main" id="{2119FE93-A72D-FF44-B741-1193B1E783BF}"/>
              </a:ext>
            </a:extLst>
          </p:cNvPr>
          <p:cNvSpPr txBox="1">
            <a:spLocks noChangeArrowheads="1"/>
          </p:cNvSpPr>
          <p:nvPr/>
        </p:nvSpPr>
        <p:spPr bwMode="auto">
          <a:xfrm>
            <a:off x="7162800" y="304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t>D or d allele</a:t>
            </a:r>
          </a:p>
        </p:txBody>
      </p:sp>
      <p:sp>
        <p:nvSpPr>
          <p:cNvPr id="57353" name="Text Box 12">
            <a:extLst>
              <a:ext uri="{FF2B5EF4-FFF2-40B4-BE49-F238E27FC236}">
                <a16:creationId xmlns:a16="http://schemas.microsoft.com/office/drawing/2014/main" id="{F7C4CD7F-1DE7-0948-AB36-37E51DEE1430}"/>
              </a:ext>
            </a:extLst>
          </p:cNvPr>
          <p:cNvSpPr txBox="1">
            <a:spLocks noChangeArrowheads="1"/>
          </p:cNvSpPr>
          <p:nvPr/>
        </p:nvSpPr>
        <p:spPr bwMode="auto">
          <a:xfrm>
            <a:off x="7299325" y="5370513"/>
            <a:ext cx="1616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4185343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2504AB54-3DCC-9F44-9F68-F5D201AA6A58}"/>
              </a:ext>
            </a:extLst>
          </p:cNvPr>
          <p:cNvSpPr>
            <a:spLocks noGrp="1"/>
          </p:cNvSpPr>
          <p:nvPr>
            <p:ph type="title"/>
          </p:nvPr>
        </p:nvSpPr>
        <p:spPr/>
        <p:txBody>
          <a:bodyPr/>
          <a:lstStyle/>
          <a:p>
            <a:r>
              <a:rPr lang="en-US" altLang="en-US"/>
              <a:t>See other examples…</a:t>
            </a:r>
          </a:p>
        </p:txBody>
      </p:sp>
      <p:sp>
        <p:nvSpPr>
          <p:cNvPr id="64514" name="Content Placeholder 2">
            <a:extLst>
              <a:ext uri="{FF2B5EF4-FFF2-40B4-BE49-F238E27FC236}">
                <a16:creationId xmlns:a16="http://schemas.microsoft.com/office/drawing/2014/main" id="{18A19DAB-C767-9E4C-B0F5-08ED89E9C711}"/>
              </a:ext>
            </a:extLst>
          </p:cNvPr>
          <p:cNvSpPr>
            <a:spLocks noGrp="1"/>
          </p:cNvSpPr>
          <p:nvPr>
            <p:ph idx="1"/>
          </p:nvPr>
        </p:nvSpPr>
        <p:spPr/>
        <p:txBody>
          <a:bodyPr/>
          <a:lstStyle/>
          <a:p>
            <a:pPr>
              <a:buFont typeface="Arial" charset="0"/>
              <a:buChar char="•"/>
              <a:defRPr/>
            </a:pPr>
            <a:r>
              <a:rPr lang="en-US" dirty="0">
                <a:ea typeface="MS PGothic" charset="0"/>
              </a:rPr>
              <a:t>P.49---A molecular explanation for white flowers (rather than purple) on garden pea plants.</a:t>
            </a:r>
          </a:p>
          <a:p>
            <a:pPr>
              <a:buFont typeface="Arial" charset="0"/>
              <a:buChar char="•"/>
              <a:defRPr/>
            </a:pPr>
            <a:r>
              <a:rPr lang="en-US" dirty="0">
                <a:ea typeface="MS PGothic" charset="0"/>
              </a:rPr>
              <a:t>P. 61 explains---at the molecular level, how </a:t>
            </a:r>
            <a:r>
              <a:rPr lang="en-US" dirty="0" err="1">
                <a:ea typeface="MS PGothic" charset="0"/>
              </a:rPr>
              <a:t>Mendels</a:t>
            </a:r>
            <a:r>
              <a:rPr lang="en-US" dirty="0">
                <a:ea typeface="MS PGothic" charset="0"/>
              </a:rPr>
              <a:t> peas </a:t>
            </a:r>
            <a:r>
              <a:rPr lang="en-US">
                <a:ea typeface="MS PGothic" charset="0"/>
              </a:rPr>
              <a:t>became wrinkled.</a:t>
            </a:r>
          </a:p>
          <a:p>
            <a:pPr marL="0" indent="0">
              <a:buFont typeface="Arial" charset="0"/>
              <a:buNone/>
              <a:defRPr/>
            </a:pPr>
            <a:endParaRPr lang="en-US" dirty="0">
              <a:ea typeface="MS PGothic" charset="0"/>
            </a:endParaRPr>
          </a:p>
          <a:p>
            <a:pPr>
              <a:buFont typeface="Arial" charset="0"/>
              <a:buChar char="•"/>
              <a:defRPr/>
            </a:pPr>
            <a:r>
              <a:rPr lang="en-US" dirty="0">
                <a:ea typeface="MS PGothic" charset="0"/>
              </a:rPr>
              <a:t>Read, re-read, write /draw it out! (using symbols and the central dogma)</a:t>
            </a:r>
          </a:p>
        </p:txBody>
      </p:sp>
    </p:spTree>
    <p:extLst>
      <p:ext uri="{BB962C8B-B14F-4D97-AF65-F5344CB8AC3E}">
        <p14:creationId xmlns:p14="http://schemas.microsoft.com/office/powerpoint/2010/main" val="1905391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19ED3597-712A-EA4C-9D19-FA2CAA513E59}"/>
              </a:ext>
            </a:extLst>
          </p:cNvPr>
          <p:cNvSpPr>
            <a:spLocks noGrp="1"/>
          </p:cNvSpPr>
          <p:nvPr>
            <p:ph type="title"/>
          </p:nvPr>
        </p:nvSpPr>
        <p:spPr/>
        <p:txBody>
          <a:bodyPr/>
          <a:lstStyle/>
          <a:p>
            <a:r>
              <a:rPr lang="en-US" altLang="en-US"/>
              <a:t>Mendel</a:t>
            </a:r>
            <a:r>
              <a:rPr lang="ja-JP" altLang="en-US"/>
              <a:t>’</a:t>
            </a:r>
            <a:r>
              <a:rPr lang="en-US" altLang="ja-JP"/>
              <a:t>s idea of dominance poses a potential problem…</a:t>
            </a:r>
            <a:endParaRPr lang="en-US" altLang="en-US"/>
          </a:p>
        </p:txBody>
      </p:sp>
      <p:sp>
        <p:nvSpPr>
          <p:cNvPr id="61442" name="Content Placeholder 2">
            <a:extLst>
              <a:ext uri="{FF2B5EF4-FFF2-40B4-BE49-F238E27FC236}">
                <a16:creationId xmlns:a16="http://schemas.microsoft.com/office/drawing/2014/main" id="{C2C4DD72-F891-8C48-A0EA-8F36E4389F71}"/>
              </a:ext>
            </a:extLst>
          </p:cNvPr>
          <p:cNvSpPr>
            <a:spLocks noGrp="1"/>
          </p:cNvSpPr>
          <p:nvPr>
            <p:ph idx="1"/>
          </p:nvPr>
        </p:nvSpPr>
        <p:spPr/>
        <p:txBody>
          <a:bodyPr/>
          <a:lstStyle/>
          <a:p>
            <a:r>
              <a:rPr lang="en-US" altLang="en-US"/>
              <a:t>What is the genotype of an organisms with the dominant phenotype?</a:t>
            </a:r>
          </a:p>
          <a:p>
            <a:endParaRPr lang="en-US" altLang="en-US"/>
          </a:p>
          <a:p>
            <a:pPr lvl="1"/>
            <a:r>
              <a:rPr lang="en-US" altLang="en-US"/>
              <a:t>e.g.  Tall pea plants?</a:t>
            </a:r>
          </a:p>
          <a:p>
            <a:pPr lvl="1"/>
            <a:endParaRPr lang="en-US" altLang="en-US"/>
          </a:p>
          <a:p>
            <a:pPr lvl="1"/>
            <a:r>
              <a:rPr lang="en-US" altLang="en-US"/>
              <a:t>DD  or Dd?</a:t>
            </a:r>
          </a:p>
        </p:txBody>
      </p:sp>
    </p:spTree>
    <p:extLst>
      <p:ext uri="{BB962C8B-B14F-4D97-AF65-F5344CB8AC3E}">
        <p14:creationId xmlns:p14="http://schemas.microsoft.com/office/powerpoint/2010/main" val="86986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23D1602A-014F-9542-9A71-D65F9EF391F4}"/>
              </a:ext>
            </a:extLst>
          </p:cNvPr>
          <p:cNvSpPr>
            <a:spLocks noGrp="1"/>
          </p:cNvSpPr>
          <p:nvPr>
            <p:ph type="title"/>
          </p:nvPr>
        </p:nvSpPr>
        <p:spPr/>
        <p:txBody>
          <a:bodyPr/>
          <a:lstStyle/>
          <a:p>
            <a:r>
              <a:rPr lang="en-US" altLang="en-US"/>
              <a:t>Mendel developed a specific breeding experiment to test:</a:t>
            </a:r>
          </a:p>
        </p:txBody>
      </p:sp>
      <p:sp>
        <p:nvSpPr>
          <p:cNvPr id="63490" name="Content Placeholder 2">
            <a:extLst>
              <a:ext uri="{FF2B5EF4-FFF2-40B4-BE49-F238E27FC236}">
                <a16:creationId xmlns:a16="http://schemas.microsoft.com/office/drawing/2014/main" id="{79836F0E-D4B3-D044-AF90-91D0FD211D02}"/>
              </a:ext>
            </a:extLst>
          </p:cNvPr>
          <p:cNvSpPr>
            <a:spLocks noGrp="1"/>
          </p:cNvSpPr>
          <p:nvPr>
            <p:ph idx="1"/>
          </p:nvPr>
        </p:nvSpPr>
        <p:spPr/>
        <p:txBody>
          <a:bodyPr/>
          <a:lstStyle/>
          <a:p>
            <a:r>
              <a:rPr lang="en-US" altLang="en-US"/>
              <a:t>Called a </a:t>
            </a:r>
            <a:r>
              <a:rPr lang="en-US" altLang="en-US" b="1"/>
              <a:t>test cross</a:t>
            </a:r>
            <a:r>
              <a:rPr lang="en-US" altLang="en-US"/>
              <a:t>:</a:t>
            </a:r>
          </a:p>
          <a:p>
            <a:pPr lvl="1">
              <a:buFont typeface="Arial" panose="020B0604020202020204" pitchFamily="34" charset="0"/>
              <a:buNone/>
            </a:pPr>
            <a:r>
              <a:rPr lang="en-US" altLang="en-US">
                <a:solidFill>
                  <a:srgbClr val="FF0000"/>
                </a:solidFill>
              </a:rPr>
              <a:t>test organism       </a:t>
            </a:r>
            <a:r>
              <a:rPr lang="en-US" altLang="en-US"/>
              <a:t>X   </a:t>
            </a:r>
            <a:r>
              <a:rPr lang="en-US" altLang="en-US">
                <a:solidFill>
                  <a:srgbClr val="00B050"/>
                </a:solidFill>
              </a:rPr>
              <a:t>homozygous recessive organism</a:t>
            </a:r>
          </a:p>
          <a:p>
            <a:pPr lvl="1">
              <a:buFont typeface="Arial" panose="020B0604020202020204" pitchFamily="34" charset="0"/>
              <a:buNone/>
            </a:pPr>
            <a:r>
              <a:rPr lang="en-US" altLang="en-US"/>
              <a:t>(</a:t>
            </a:r>
            <a:r>
              <a:rPr lang="en-US" altLang="en-US" sz="2000"/>
              <a:t>organism with dominant trait, unknown genotype.)</a:t>
            </a:r>
          </a:p>
          <a:p>
            <a:pPr lvl="1">
              <a:buFont typeface="Arial" panose="020B0604020202020204" pitchFamily="34" charset="0"/>
              <a:buNone/>
            </a:pPr>
            <a:endParaRPr lang="en-US" altLang="en-US" sz="2000"/>
          </a:p>
          <a:p>
            <a:pPr lvl="1">
              <a:buFont typeface="Arial" panose="020B0604020202020204" pitchFamily="34" charset="0"/>
              <a:buNone/>
            </a:pPr>
            <a:r>
              <a:rPr lang="en-US" altLang="en-US" sz="2000">
                <a:solidFill>
                  <a:srgbClr val="FF0000"/>
                </a:solidFill>
              </a:rPr>
              <a:t>Tall plant   </a:t>
            </a:r>
            <a:r>
              <a:rPr lang="en-US" altLang="en-US" sz="2000"/>
              <a:t>X  </a:t>
            </a:r>
            <a:r>
              <a:rPr lang="en-US" altLang="en-US" sz="2000">
                <a:solidFill>
                  <a:srgbClr val="00B050"/>
                </a:solidFill>
              </a:rPr>
              <a:t>dwarf plant</a:t>
            </a:r>
          </a:p>
          <a:p>
            <a:pPr lvl="1">
              <a:buFont typeface="Arial" panose="020B0604020202020204" pitchFamily="34" charset="0"/>
              <a:buNone/>
            </a:pPr>
            <a:r>
              <a:rPr lang="en-US" altLang="en-US" sz="2000"/>
              <a:t>(D  </a:t>
            </a:r>
            <a:r>
              <a:rPr lang="en-US" altLang="en-US" sz="2000" u="sng"/>
              <a:t>?    </a:t>
            </a:r>
            <a:r>
              <a:rPr lang="en-US" altLang="en-US" sz="2000"/>
              <a:t>       X           dd)</a:t>
            </a:r>
          </a:p>
          <a:p>
            <a:pPr lvl="1">
              <a:buFont typeface="Arial" panose="020B0604020202020204" pitchFamily="34" charset="0"/>
              <a:buNone/>
            </a:pPr>
            <a:endParaRPr lang="en-US" altLang="en-US" sz="2000"/>
          </a:p>
          <a:p>
            <a:pPr lvl="1">
              <a:buFont typeface="Arial" panose="020B0604020202020204" pitchFamily="34" charset="0"/>
              <a:buNone/>
            </a:pPr>
            <a:r>
              <a:rPr lang="en-US" altLang="en-US" sz="2000"/>
              <a:t>Only 2 possible outcomes:</a:t>
            </a:r>
          </a:p>
          <a:p>
            <a:pPr lvl="1">
              <a:buFont typeface="Arial" panose="020B0604020202020204" pitchFamily="34" charset="0"/>
              <a:buNone/>
            </a:pPr>
            <a:r>
              <a:rPr lang="en-US" altLang="en-US" sz="2000" b="1">
                <a:solidFill>
                  <a:srgbClr val="FF0000"/>
                </a:solidFill>
              </a:rPr>
              <a:t>DD</a:t>
            </a:r>
            <a:r>
              <a:rPr lang="en-US" altLang="en-US" sz="2000" b="1"/>
              <a:t>  X dd    		100% Dd (all tall/dominant trait)</a:t>
            </a:r>
          </a:p>
          <a:p>
            <a:pPr lvl="1">
              <a:buFont typeface="Arial" panose="020B0604020202020204" pitchFamily="34" charset="0"/>
              <a:buNone/>
            </a:pPr>
            <a:r>
              <a:rPr lang="en-US" altLang="en-US" sz="2000" b="1">
                <a:solidFill>
                  <a:srgbClr val="FF0000"/>
                </a:solidFill>
              </a:rPr>
              <a:t>Dd </a:t>
            </a:r>
            <a:r>
              <a:rPr lang="en-US" altLang="en-US" sz="2000" b="1"/>
              <a:t>X dd      		 50% tall :  50 % dwarf (recessive trait)</a:t>
            </a:r>
          </a:p>
        </p:txBody>
      </p:sp>
      <p:cxnSp>
        <p:nvCxnSpPr>
          <p:cNvPr id="5" name="Straight Arrow Connector 4">
            <a:extLst>
              <a:ext uri="{FF2B5EF4-FFF2-40B4-BE49-F238E27FC236}">
                <a16:creationId xmlns:a16="http://schemas.microsoft.com/office/drawing/2014/main" id="{084EA7FB-7E55-E848-A8BA-3082246A31C4}"/>
              </a:ext>
            </a:extLst>
          </p:cNvPr>
          <p:cNvCxnSpPr/>
          <p:nvPr/>
        </p:nvCxnSpPr>
        <p:spPr>
          <a:xfrm>
            <a:off x="1984375" y="5675313"/>
            <a:ext cx="763588"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AA23FB5-22A4-E840-961A-2C4A1948FB46}"/>
              </a:ext>
            </a:extLst>
          </p:cNvPr>
          <p:cNvCxnSpPr/>
          <p:nvPr/>
        </p:nvCxnSpPr>
        <p:spPr>
          <a:xfrm>
            <a:off x="2000250" y="6022975"/>
            <a:ext cx="60483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E041280-C5B3-914F-A991-FF905DD8A934}"/>
              </a:ext>
            </a:extLst>
          </p:cNvPr>
          <p:cNvCxnSpPr/>
          <p:nvPr/>
        </p:nvCxnSpPr>
        <p:spPr>
          <a:xfrm rot="16200000" flipV="1">
            <a:off x="2362200" y="2590800"/>
            <a:ext cx="3048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460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260B8ECA-670B-104D-A81B-5351D107001E}"/>
              </a:ext>
            </a:extLst>
          </p:cNvPr>
          <p:cNvSpPr>
            <a:spLocks noGrp="1"/>
          </p:cNvSpPr>
          <p:nvPr>
            <p:ph type="title"/>
          </p:nvPr>
        </p:nvSpPr>
        <p:spPr/>
        <p:txBody>
          <a:bodyPr/>
          <a:lstStyle/>
          <a:p>
            <a:endParaRPr lang="en-US" altLang="en-US"/>
          </a:p>
        </p:txBody>
      </p:sp>
      <p:sp>
        <p:nvSpPr>
          <p:cNvPr id="65538" name="Content Placeholder 2">
            <a:extLst>
              <a:ext uri="{FF2B5EF4-FFF2-40B4-BE49-F238E27FC236}">
                <a16:creationId xmlns:a16="http://schemas.microsoft.com/office/drawing/2014/main" id="{7B1BDDC0-3460-024C-ACF7-C72977C08842}"/>
              </a:ext>
            </a:extLst>
          </p:cNvPr>
          <p:cNvSpPr>
            <a:spLocks noGrp="1"/>
          </p:cNvSpPr>
          <p:nvPr>
            <p:ph idx="1"/>
          </p:nvPr>
        </p:nvSpPr>
        <p:spPr>
          <a:xfrm>
            <a:off x="457200" y="1600200"/>
            <a:ext cx="8077200" cy="5105400"/>
          </a:xfrm>
        </p:spPr>
        <p:txBody>
          <a:bodyPr/>
          <a:lstStyle/>
          <a:p>
            <a:r>
              <a:rPr lang="en-US" altLang="en-US"/>
              <a:t>Be sure to distinguish between a standard Mendelian cross, and a test cross.  They are used to answer different questions!</a:t>
            </a:r>
          </a:p>
          <a:p>
            <a:endParaRPr lang="en-US" altLang="en-US"/>
          </a:p>
          <a:p>
            <a:r>
              <a:rPr lang="en-US" altLang="en-US"/>
              <a:t>Review and practice all the concepts from todays lecture. Compare them to what you’ve learned about meiosis. Honestly—if you master the concepts from today’s lecture, you will have the foundation for most the rest of the course.</a:t>
            </a:r>
          </a:p>
        </p:txBody>
      </p:sp>
    </p:spTree>
    <p:extLst>
      <p:ext uri="{BB962C8B-B14F-4D97-AF65-F5344CB8AC3E}">
        <p14:creationId xmlns:p14="http://schemas.microsoft.com/office/powerpoint/2010/main" val="326810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3">
            <a:extLst>
              <a:ext uri="{FF2B5EF4-FFF2-40B4-BE49-F238E27FC236}">
                <a16:creationId xmlns:a16="http://schemas.microsoft.com/office/drawing/2014/main" id="{4CEE3D48-C067-EE43-A9B0-6AB0283EF68F}"/>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3.1</a:t>
            </a:r>
          </a:p>
        </p:txBody>
      </p:sp>
      <p:pic>
        <p:nvPicPr>
          <p:cNvPr id="43010" name="Picture 18">
            <a:extLst>
              <a:ext uri="{FF2B5EF4-FFF2-40B4-BE49-F238E27FC236}">
                <a16:creationId xmlns:a16="http://schemas.microsoft.com/office/drawing/2014/main" id="{61698422-7E6B-DD46-8944-A88F34721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39"/>
          <a:stretch>
            <a:fillRect/>
          </a:stretch>
        </p:blipFill>
        <p:spPr bwMode="auto">
          <a:xfrm>
            <a:off x="309563" y="785813"/>
            <a:ext cx="85248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3">
            <a:extLst>
              <a:ext uri="{FF2B5EF4-FFF2-40B4-BE49-F238E27FC236}">
                <a16:creationId xmlns:a16="http://schemas.microsoft.com/office/drawing/2014/main" id="{AA1D2284-EB05-AF49-B85A-5398A42A2149}"/>
              </a:ext>
            </a:extLst>
          </p:cNvPr>
          <p:cNvSpPr txBox="1">
            <a:spLocks noChangeArrowheads="1"/>
          </p:cNvSpPr>
          <p:nvPr/>
        </p:nvSpPr>
        <p:spPr bwMode="auto">
          <a:xfrm>
            <a:off x="304800" y="152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Mendel described 7 traits (</a:t>
            </a:r>
            <a:r>
              <a:rPr lang="en-US" altLang="en-US" sz="1800" b="1">
                <a:solidFill>
                  <a:srgbClr val="FF0000"/>
                </a:solidFill>
                <a:latin typeface="Arial" panose="020B0604020202020204" pitchFamily="34" charset="0"/>
              </a:rPr>
              <a:t>phenotypes</a:t>
            </a:r>
            <a:r>
              <a:rPr lang="en-US" altLang="en-US" sz="1800" b="1">
                <a:latin typeface="Arial" panose="020B0604020202020204" pitchFamily="34" charset="0"/>
              </a:rPr>
              <a:t>) of </a:t>
            </a:r>
            <a:r>
              <a:rPr lang="en-US" altLang="en-US" sz="1800" b="1" i="1">
                <a:latin typeface="Arial" panose="020B0604020202020204" pitchFamily="34" charset="0"/>
              </a:rPr>
              <a:t>P. sativum</a:t>
            </a:r>
            <a:r>
              <a:rPr lang="en-US" altLang="en-US" sz="1800" b="1">
                <a:latin typeface="Arial" panose="020B0604020202020204" pitchFamily="34" charset="0"/>
              </a:rPr>
              <a:t> which showed clear contrasting forms</a:t>
            </a:r>
          </a:p>
        </p:txBody>
      </p:sp>
      <p:sp>
        <p:nvSpPr>
          <p:cNvPr id="43012" name="Oval 6">
            <a:extLst>
              <a:ext uri="{FF2B5EF4-FFF2-40B4-BE49-F238E27FC236}">
                <a16:creationId xmlns:a16="http://schemas.microsoft.com/office/drawing/2014/main" id="{4A8A59C4-87C6-2744-AEA0-F0F06E17454E}"/>
              </a:ext>
            </a:extLst>
          </p:cNvPr>
          <p:cNvSpPr>
            <a:spLocks noChangeArrowheads="1"/>
          </p:cNvSpPr>
          <p:nvPr/>
        </p:nvSpPr>
        <p:spPr bwMode="auto">
          <a:xfrm>
            <a:off x="0" y="152400"/>
            <a:ext cx="5486400" cy="6705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75938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44A9A48-C856-6E4D-ADB9-151CD4430579}"/>
              </a:ext>
            </a:extLst>
          </p:cNvPr>
          <p:cNvSpPr>
            <a:spLocks noGrp="1"/>
          </p:cNvSpPr>
          <p:nvPr>
            <p:ph type="title"/>
          </p:nvPr>
        </p:nvSpPr>
        <p:spPr/>
        <p:txBody>
          <a:bodyPr>
            <a:normAutofit fontScale="90000"/>
          </a:bodyPr>
          <a:lstStyle/>
          <a:p>
            <a:pPr eaLnBrk="1" hangingPunct="1">
              <a:defRPr/>
            </a:pPr>
            <a:r>
              <a:rPr lang="en-US" altLang="en-US" sz="3600">
                <a:ea typeface="ＭＳ Ｐゴシック" panose="020B0600070205080204" pitchFamily="34" charset="-128"/>
              </a:rPr>
              <a:t>Mendel</a:t>
            </a:r>
            <a:r>
              <a:rPr lang="ja-JP" altLang="en-US" sz="3600">
                <a:ea typeface="ＭＳ Ｐゴシック" panose="020B0600070205080204" pitchFamily="34" charset="-128"/>
              </a:rPr>
              <a:t>’</a:t>
            </a:r>
            <a:r>
              <a:rPr lang="en-US" altLang="ja-JP" sz="3600">
                <a:ea typeface="ＭＳ Ｐゴシック" panose="020B0600070205080204" pitchFamily="34" charset="-128"/>
              </a:rPr>
              <a:t>s experimental approach/terminology</a:t>
            </a:r>
            <a:endParaRPr lang="en-US" altLang="en-US" sz="3600">
              <a:ea typeface="ＭＳ Ｐゴシック" panose="020B0600070205080204" pitchFamily="34" charset="-128"/>
            </a:endParaRPr>
          </a:p>
        </p:txBody>
      </p:sp>
      <p:sp>
        <p:nvSpPr>
          <p:cNvPr id="45058" name="Content Placeholder 2">
            <a:extLst>
              <a:ext uri="{FF2B5EF4-FFF2-40B4-BE49-F238E27FC236}">
                <a16:creationId xmlns:a16="http://schemas.microsoft.com/office/drawing/2014/main" id="{975ADB27-75CA-834B-BECE-8E0647418275}"/>
              </a:ext>
            </a:extLst>
          </p:cNvPr>
          <p:cNvSpPr>
            <a:spLocks noGrp="1"/>
          </p:cNvSpPr>
          <p:nvPr>
            <p:ph idx="1"/>
          </p:nvPr>
        </p:nvSpPr>
        <p:spPr/>
        <p:txBody>
          <a:bodyPr/>
          <a:lstStyle/>
          <a:p>
            <a:pPr eaLnBrk="1" hangingPunct="1"/>
            <a:r>
              <a:rPr lang="en-US" altLang="en-US"/>
              <a:t>On white board</a:t>
            </a:r>
          </a:p>
          <a:p>
            <a:pPr lvl="4" eaLnBrk="1" hangingPunct="1">
              <a:buFont typeface="Arial" panose="020B0604020202020204" pitchFamily="34" charset="0"/>
              <a:buNone/>
            </a:pPr>
            <a:endParaRPr lang="en-US" altLang="en-US"/>
          </a:p>
        </p:txBody>
      </p:sp>
    </p:spTree>
    <p:extLst>
      <p:ext uri="{BB962C8B-B14F-4D97-AF65-F5344CB8AC3E}">
        <p14:creationId xmlns:p14="http://schemas.microsoft.com/office/powerpoint/2010/main" val="345561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3">
            <a:extLst>
              <a:ext uri="{FF2B5EF4-FFF2-40B4-BE49-F238E27FC236}">
                <a16:creationId xmlns:a16="http://schemas.microsoft.com/office/drawing/2014/main" id="{A52895F7-9E32-5D48-A20F-389D82F0C877}"/>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3.1</a:t>
            </a:r>
          </a:p>
        </p:txBody>
      </p:sp>
      <p:pic>
        <p:nvPicPr>
          <p:cNvPr id="47106" name="Picture 18">
            <a:extLst>
              <a:ext uri="{FF2B5EF4-FFF2-40B4-BE49-F238E27FC236}">
                <a16:creationId xmlns:a16="http://schemas.microsoft.com/office/drawing/2014/main" id="{27E5E286-9004-0943-9DF0-5A9DFA702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39"/>
          <a:stretch>
            <a:fillRect/>
          </a:stretch>
        </p:blipFill>
        <p:spPr bwMode="auto">
          <a:xfrm>
            <a:off x="309563" y="785813"/>
            <a:ext cx="85248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3">
            <a:extLst>
              <a:ext uri="{FF2B5EF4-FFF2-40B4-BE49-F238E27FC236}">
                <a16:creationId xmlns:a16="http://schemas.microsoft.com/office/drawing/2014/main" id="{28EE712D-364D-E943-A29E-8436979416CD}"/>
              </a:ext>
            </a:extLst>
          </p:cNvPr>
          <p:cNvSpPr txBox="1">
            <a:spLocks noChangeArrowheads="1"/>
          </p:cNvSpPr>
          <p:nvPr/>
        </p:nvSpPr>
        <p:spPr bwMode="auto">
          <a:xfrm>
            <a:off x="304800" y="1524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		Outcome of Mendel</a:t>
            </a:r>
            <a:r>
              <a:rPr lang="ja-JP" altLang="en-US" sz="1800" b="1">
                <a:latin typeface="Arial" panose="020B0604020202020204" pitchFamily="34" charset="0"/>
              </a:rPr>
              <a:t>’</a:t>
            </a:r>
            <a:r>
              <a:rPr lang="en-US" altLang="ja-JP" sz="1800" b="1">
                <a:latin typeface="Arial" panose="020B0604020202020204" pitchFamily="34" charset="0"/>
                <a:cs typeface="Arial" panose="020B0604020202020204" pitchFamily="34" charset="0"/>
              </a:rPr>
              <a:t>s one-trait (monohybrid) crosses</a:t>
            </a:r>
            <a:endParaRPr lang="en-US" altLang="en-US" sz="1800" b="1">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F46EA7B5-15AD-3040-84B6-03909A84A3E2}"/>
              </a:ext>
            </a:extLst>
          </p:cNvPr>
          <p:cNvCxnSpPr/>
          <p:nvPr/>
        </p:nvCxnSpPr>
        <p:spPr>
          <a:xfrm rot="10800000" flipV="1">
            <a:off x="5334000" y="533400"/>
            <a:ext cx="3200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4C50BD-53FC-CD44-8C96-3CEA33FF7BBF}"/>
              </a:ext>
            </a:extLst>
          </p:cNvPr>
          <p:cNvCxnSpPr/>
          <p:nvPr/>
        </p:nvCxnSpPr>
        <p:spPr>
          <a:xfrm rot="5400000">
            <a:off x="5181601" y="685800"/>
            <a:ext cx="3048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88F703-F800-E94E-B52D-56A72A566995}"/>
              </a:ext>
            </a:extLst>
          </p:cNvPr>
          <p:cNvCxnSpPr/>
          <p:nvPr/>
        </p:nvCxnSpPr>
        <p:spPr>
          <a:xfrm rot="5400000">
            <a:off x="8382794" y="685006"/>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839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842C4E7-360E-F846-9AB2-D8F687934A51}"/>
              </a:ext>
            </a:extLst>
          </p:cNvPr>
          <p:cNvSpPr>
            <a:spLocks noGrp="1"/>
          </p:cNvSpPr>
          <p:nvPr>
            <p:ph type="title"/>
          </p:nvPr>
        </p:nvSpPr>
        <p:spPr/>
        <p:txBody>
          <a:bodyPr>
            <a:normAutofit fontScale="90000"/>
          </a:bodyPr>
          <a:lstStyle/>
          <a:p>
            <a:pPr eaLnBrk="1" hangingPunct="1">
              <a:defRPr/>
            </a:pPr>
            <a:r>
              <a:rPr lang="en-US">
                <a:ea typeface="MS PGothic" charset="0"/>
              </a:rPr>
              <a:t>Initial observations </a:t>
            </a:r>
            <a:br>
              <a:rPr lang="en-US">
                <a:ea typeface="MS PGothic" charset="0"/>
              </a:rPr>
            </a:br>
            <a:r>
              <a:rPr lang="en-US">
                <a:ea typeface="MS PGothic" charset="0"/>
              </a:rPr>
              <a:t>(see table)</a:t>
            </a:r>
          </a:p>
        </p:txBody>
      </p:sp>
      <p:sp>
        <p:nvSpPr>
          <p:cNvPr id="49154" name="Content Placeholder 2">
            <a:extLst>
              <a:ext uri="{FF2B5EF4-FFF2-40B4-BE49-F238E27FC236}">
                <a16:creationId xmlns:a16="http://schemas.microsoft.com/office/drawing/2014/main" id="{172087BD-ED1B-B247-B634-73C91EA2A979}"/>
              </a:ext>
            </a:extLst>
          </p:cNvPr>
          <p:cNvSpPr>
            <a:spLocks noGrp="1"/>
          </p:cNvSpPr>
          <p:nvPr>
            <p:ph idx="1"/>
          </p:nvPr>
        </p:nvSpPr>
        <p:spPr>
          <a:xfrm>
            <a:off x="457200" y="1600200"/>
            <a:ext cx="8229600" cy="5029200"/>
          </a:xfrm>
        </p:spPr>
        <p:txBody>
          <a:bodyPr/>
          <a:lstStyle/>
          <a:p>
            <a:pPr eaLnBrk="1" hangingPunct="1"/>
            <a:r>
              <a:rPr lang="en-US" altLang="en-US"/>
              <a:t>F1 generation had the phenotype of only one of the parents</a:t>
            </a:r>
          </a:p>
          <a:p>
            <a:pPr eaLnBrk="1" hangingPunct="1"/>
            <a:r>
              <a:rPr lang="en-US" altLang="en-US"/>
              <a:t>F2 --the other parent</a:t>
            </a:r>
            <a:r>
              <a:rPr lang="ja-JP" altLang="en-US"/>
              <a:t>’</a:t>
            </a:r>
            <a:r>
              <a:rPr lang="en-US" altLang="ja-JP"/>
              <a:t>s phenotype showed up, but in only 1/4</a:t>
            </a:r>
            <a:r>
              <a:rPr lang="en-US" altLang="ja-JP" baseline="30000"/>
              <a:t>th</a:t>
            </a:r>
            <a:r>
              <a:rPr lang="en-US" altLang="ja-JP"/>
              <a:t> of the offspring</a:t>
            </a:r>
          </a:p>
          <a:p>
            <a:pPr eaLnBrk="1" hangingPunct="1"/>
            <a:r>
              <a:rPr lang="en-US" altLang="en-US"/>
              <a:t>Results of </a:t>
            </a:r>
            <a:r>
              <a:rPr lang="en-US" altLang="en-US" u="sng"/>
              <a:t>reciprocal crosses </a:t>
            </a:r>
            <a:r>
              <a:rPr lang="en-US" altLang="en-US"/>
              <a:t>were identical (male X female)= (female X male)</a:t>
            </a:r>
          </a:p>
          <a:p>
            <a:pPr eaLnBrk="1" hangingPunct="1">
              <a:buFont typeface="Arial" panose="020B0604020202020204" pitchFamily="34" charset="0"/>
              <a:buNone/>
            </a:pPr>
            <a:r>
              <a:rPr lang="en-US" altLang="en-US"/>
              <a:t>*Mendel began to describe an inheritance particle that is passed from parents to offspring—</a:t>
            </a:r>
            <a:r>
              <a:rPr lang="en-US" altLang="en-US">
                <a:solidFill>
                  <a:srgbClr val="FF0000"/>
                </a:solidFill>
              </a:rPr>
              <a:t>unit factor</a:t>
            </a:r>
          </a:p>
        </p:txBody>
      </p:sp>
    </p:spTree>
    <p:extLst>
      <p:ext uri="{BB962C8B-B14F-4D97-AF65-F5344CB8AC3E}">
        <p14:creationId xmlns:p14="http://schemas.microsoft.com/office/powerpoint/2010/main" val="286003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AB90F2D-1EDB-384D-8582-4DEE2882E3C9}"/>
              </a:ext>
            </a:extLst>
          </p:cNvPr>
          <p:cNvSpPr>
            <a:spLocks noGrp="1"/>
          </p:cNvSpPr>
          <p:nvPr>
            <p:ph type="title"/>
          </p:nvPr>
        </p:nvSpPr>
        <p:spPr/>
        <p:txBody>
          <a:bodyPr>
            <a:normAutofit fontScale="90000"/>
          </a:bodyPr>
          <a:lstStyle/>
          <a:p>
            <a:pPr eaLnBrk="1" hangingPunct="1">
              <a:defRPr/>
            </a:pPr>
            <a:r>
              <a:rPr lang="en-US" altLang="en-US" sz="4000">
                <a:ea typeface="ＭＳ Ｐゴシック" panose="020B0600070205080204" pitchFamily="34" charset="-128"/>
              </a:rPr>
              <a:t>Principals/postulates derived from Mendel</a:t>
            </a:r>
            <a:r>
              <a:rPr lang="ja-JP" altLang="en-US" sz="4000">
                <a:ea typeface="ＭＳ Ｐゴシック" panose="020B0600070205080204" pitchFamily="34" charset="-128"/>
              </a:rPr>
              <a:t>’</a:t>
            </a:r>
            <a:r>
              <a:rPr lang="en-US" altLang="ja-JP" sz="4000">
                <a:ea typeface="ＭＳ Ｐゴシック" panose="020B0600070205080204" pitchFamily="34" charset="-128"/>
              </a:rPr>
              <a:t>s monohybrid crosses</a:t>
            </a:r>
            <a:endParaRPr lang="en-US" altLang="en-US" sz="4000">
              <a:ea typeface="ＭＳ Ｐゴシック" panose="020B0600070205080204" pitchFamily="34" charset="-128"/>
            </a:endParaRPr>
          </a:p>
        </p:txBody>
      </p:sp>
      <p:sp>
        <p:nvSpPr>
          <p:cNvPr id="46083" name="Content Placeholder 2">
            <a:extLst>
              <a:ext uri="{FF2B5EF4-FFF2-40B4-BE49-F238E27FC236}">
                <a16:creationId xmlns:a16="http://schemas.microsoft.com/office/drawing/2014/main" id="{43C193DA-75C9-374B-BD78-547DA5AC91C9}"/>
              </a:ext>
            </a:extLst>
          </p:cNvPr>
          <p:cNvSpPr>
            <a:spLocks noGrp="1"/>
          </p:cNvSpPr>
          <p:nvPr>
            <p:ph idx="1"/>
          </p:nvPr>
        </p:nvSpPr>
        <p:spPr>
          <a:xfrm>
            <a:off x="457200" y="1600200"/>
            <a:ext cx="8229600" cy="5257800"/>
          </a:xfrm>
        </p:spPr>
        <p:txBody>
          <a:bodyPr>
            <a:normAutofit lnSpcReduction="10000"/>
          </a:bodyPr>
          <a:lstStyle/>
          <a:p>
            <a:pPr marL="514350" indent="-514350" eaLnBrk="1" hangingPunct="1">
              <a:buFont typeface="Arial" charset="0"/>
              <a:buAutoNum type="arabicPeriod"/>
              <a:defRPr/>
            </a:pPr>
            <a:r>
              <a:rPr lang="en-US">
                <a:ea typeface="MS PGothic" charset="0"/>
              </a:rPr>
              <a:t>Genetic traits/phenotypes are controlled by </a:t>
            </a:r>
            <a:r>
              <a:rPr lang="en-US">
                <a:solidFill>
                  <a:srgbClr val="FF0000"/>
                </a:solidFill>
                <a:ea typeface="MS PGothic" charset="0"/>
              </a:rPr>
              <a:t>unit factors </a:t>
            </a:r>
            <a:r>
              <a:rPr lang="en-US">
                <a:ea typeface="MS PGothic" charset="0"/>
              </a:rPr>
              <a:t>which exist in pairs in individual organisms. </a:t>
            </a:r>
          </a:p>
          <a:p>
            <a:pPr marL="514350" indent="-514350" eaLnBrk="1" hangingPunct="1">
              <a:buFont typeface="Arial" charset="0"/>
              <a:buAutoNum type="arabicPeriod"/>
              <a:defRPr/>
            </a:pPr>
            <a:r>
              <a:rPr lang="en-US">
                <a:ea typeface="MS PGothic" charset="0"/>
              </a:rPr>
              <a:t>When 2 unlike </a:t>
            </a:r>
            <a:r>
              <a:rPr lang="en-US">
                <a:solidFill>
                  <a:srgbClr val="FF0000"/>
                </a:solidFill>
                <a:ea typeface="MS PGothic" charset="0"/>
              </a:rPr>
              <a:t>unit factors </a:t>
            </a:r>
            <a:r>
              <a:rPr lang="en-US">
                <a:ea typeface="MS PGothic" charset="0"/>
              </a:rPr>
              <a:t>are present in an individual one is </a:t>
            </a:r>
            <a:r>
              <a:rPr lang="en-US">
                <a:solidFill>
                  <a:srgbClr val="00B0F0"/>
                </a:solidFill>
                <a:ea typeface="MS PGothic" charset="0"/>
              </a:rPr>
              <a:t>dominant </a:t>
            </a:r>
            <a:r>
              <a:rPr lang="en-US">
                <a:ea typeface="MS PGothic" charset="0"/>
              </a:rPr>
              <a:t>to the other, which is called </a:t>
            </a:r>
            <a:r>
              <a:rPr lang="en-US">
                <a:solidFill>
                  <a:srgbClr val="00B0F0"/>
                </a:solidFill>
                <a:ea typeface="MS PGothic" charset="0"/>
              </a:rPr>
              <a:t>recessive</a:t>
            </a:r>
            <a:r>
              <a:rPr lang="en-US">
                <a:ea typeface="MS PGothic" charset="0"/>
              </a:rPr>
              <a:t>.</a:t>
            </a:r>
          </a:p>
          <a:p>
            <a:pPr marL="514350" indent="-514350" eaLnBrk="1" hangingPunct="1">
              <a:buFont typeface="Arial" charset="0"/>
              <a:buAutoNum type="arabicPeriod"/>
              <a:defRPr/>
            </a:pPr>
            <a:r>
              <a:rPr lang="en-US" sz="2800">
                <a:ea typeface="MS PGothic" charset="0"/>
              </a:rPr>
              <a:t>During formation of gametes, the pairs of </a:t>
            </a:r>
            <a:r>
              <a:rPr lang="en-US" sz="2800">
                <a:solidFill>
                  <a:srgbClr val="FF0000"/>
                </a:solidFill>
                <a:ea typeface="MS PGothic" charset="0"/>
              </a:rPr>
              <a:t>unit factors </a:t>
            </a:r>
            <a:r>
              <a:rPr lang="en-US" sz="2800">
                <a:ea typeface="MS PGothic" charset="0"/>
              </a:rPr>
              <a:t>segregate randomly such that each gamete receives one or the other.  (pairs of unit factors are restored in the union of gametes/production of offspring</a:t>
            </a:r>
          </a:p>
        </p:txBody>
      </p:sp>
    </p:spTree>
    <p:extLst>
      <p:ext uri="{BB962C8B-B14F-4D97-AF65-F5344CB8AC3E}">
        <p14:creationId xmlns:p14="http://schemas.microsoft.com/office/powerpoint/2010/main" val="133948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1EB9C35A-351F-6349-9116-057DB57DA050}"/>
              </a:ext>
            </a:extLst>
          </p:cNvPr>
          <p:cNvSpPr>
            <a:spLocks noGrp="1"/>
          </p:cNvSpPr>
          <p:nvPr>
            <p:ph type="title"/>
          </p:nvPr>
        </p:nvSpPr>
        <p:spPr/>
        <p:txBody>
          <a:bodyPr/>
          <a:lstStyle/>
          <a:p>
            <a:r>
              <a:rPr lang="en-US" altLang="en-US"/>
              <a:t>What is a cross--really? </a:t>
            </a:r>
          </a:p>
        </p:txBody>
      </p:sp>
      <p:sp>
        <p:nvSpPr>
          <p:cNvPr id="53250" name="Content Placeholder 2">
            <a:extLst>
              <a:ext uri="{FF2B5EF4-FFF2-40B4-BE49-F238E27FC236}">
                <a16:creationId xmlns:a16="http://schemas.microsoft.com/office/drawing/2014/main" id="{C101AC3F-6189-F848-AC5A-40E8546972C9}"/>
              </a:ext>
            </a:extLst>
          </p:cNvPr>
          <p:cNvSpPr>
            <a:spLocks noGrp="1"/>
          </p:cNvSpPr>
          <p:nvPr>
            <p:ph idx="1"/>
          </p:nvPr>
        </p:nvSpPr>
        <p:spPr/>
        <p:txBody>
          <a:bodyPr/>
          <a:lstStyle/>
          <a:p>
            <a:r>
              <a:rPr lang="en-US" altLang="en-US"/>
              <a:t>P X P or F1 X F1</a:t>
            </a:r>
          </a:p>
          <a:p>
            <a:endParaRPr lang="en-US" altLang="en-US"/>
          </a:p>
          <a:p>
            <a:pPr>
              <a:buFont typeface="Arial" panose="020B0604020202020204" pitchFamily="34" charset="0"/>
              <a:buNone/>
            </a:pPr>
            <a:r>
              <a:rPr lang="en-US" altLang="en-US"/>
              <a:t>----What is the “X”?</a:t>
            </a:r>
          </a:p>
          <a:p>
            <a:pPr>
              <a:buFont typeface="Arial" panose="020B0604020202020204" pitchFamily="34" charset="0"/>
              <a:buNone/>
            </a:pPr>
            <a:endParaRPr lang="en-US" altLang="en-US"/>
          </a:p>
          <a:p>
            <a:pPr>
              <a:buFont typeface="Arial" panose="020B0604020202020204" pitchFamily="34" charset="0"/>
              <a:buNone/>
            </a:pPr>
            <a:r>
              <a:rPr lang="en-US" altLang="en-US"/>
              <a:t>Plants (or whatever organism you study) having sex.  The fertilization of eggs from female, with sperm from male.</a:t>
            </a:r>
          </a:p>
        </p:txBody>
      </p:sp>
    </p:spTree>
    <p:extLst>
      <p:ext uri="{BB962C8B-B14F-4D97-AF65-F5344CB8AC3E}">
        <p14:creationId xmlns:p14="http://schemas.microsoft.com/office/powerpoint/2010/main" val="3003624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2926</TotalTime>
  <Words>1838</Words>
  <Application>Microsoft Macintosh PowerPoint</Application>
  <PresentationFormat>On-screen Show (4:3)</PresentationFormat>
  <Paragraphs>194</Paragraphs>
  <Slides>37</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Symbol</vt:lpstr>
      <vt:lpstr>Office Theme</vt:lpstr>
      <vt:lpstr>Lecture 9 Sept. 20th ,2019</vt:lpstr>
      <vt:lpstr>Where were we? </vt:lpstr>
      <vt:lpstr>Mendel’s success was the result of several factors</vt:lpstr>
      <vt:lpstr>PowerPoint Presentation</vt:lpstr>
      <vt:lpstr>Mendel’s experimental approach/terminology</vt:lpstr>
      <vt:lpstr>PowerPoint Presentation</vt:lpstr>
      <vt:lpstr>Initial observations  (see table)</vt:lpstr>
      <vt:lpstr>Principals/postulates derived from Mendel’s monohybrid crosses</vt:lpstr>
      <vt:lpstr>What is a cross--really? </vt:lpstr>
      <vt:lpstr>PowerPoint Presentation</vt:lpstr>
      <vt:lpstr>PowerPoint Presentation</vt:lpstr>
      <vt:lpstr>PowerPoint Presentation</vt:lpstr>
      <vt:lpstr>PowerPoint Presentation</vt:lpstr>
      <vt:lpstr>How exactly did Mendel manage to control sex in pea plants?!</vt:lpstr>
      <vt:lpstr>PowerPoint Presentation</vt:lpstr>
      <vt:lpstr>Each pea (seed) is a  the product of a unique fertilization event.  Peas are the offspring of the cross</vt:lpstr>
      <vt:lpstr>PowerPoint Presentation</vt:lpstr>
      <vt:lpstr>Principals/postulates derived from Mendel’s monohybrid crosses</vt:lpstr>
      <vt:lpstr>PowerPoint Presentation</vt:lpstr>
      <vt:lpstr>More terms</vt:lpstr>
      <vt:lpstr>Postulate 3 is the most important…It describes gamete production--meiosis</vt:lpstr>
      <vt:lpstr>Useful tool for tracking unit factors and combinations in offspring</vt:lpstr>
      <vt:lpstr>Tall X dwarf-F1 cross </vt:lpstr>
      <vt:lpstr>PowerPoint Presentation</vt:lpstr>
      <vt:lpstr>PowerPoint Presentation</vt:lpstr>
      <vt:lpstr>What were Mendel’s “unit factors”?</vt:lpstr>
      <vt:lpstr>What is a gene?</vt:lpstr>
      <vt:lpstr>Example?</vt:lpstr>
      <vt:lpstr>PowerPoint Presentation</vt:lpstr>
      <vt:lpstr>PowerPoint Presentation</vt:lpstr>
      <vt:lpstr>PowerPoint Presentation</vt:lpstr>
      <vt:lpstr>Let’s stay with the phenotype of plant height…</vt:lpstr>
      <vt:lpstr>PowerPoint Presentation</vt:lpstr>
      <vt:lpstr>See other examples…</vt:lpstr>
      <vt:lpstr>Mendel’s idea of dominance poses a potential problem…</vt:lpstr>
      <vt:lpstr>Mendel developed a specific breeding experiment to test:</vt:lpstr>
      <vt:lpstr>PowerPoint Presentation</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Biol 215 Minot State University</dc:title>
  <dc:creator>Heidi Super</dc:creator>
  <cp:lastModifiedBy>Super, Heidi</cp:lastModifiedBy>
  <cp:revision>116</cp:revision>
  <cp:lastPrinted>2019-08-30T11:14:22Z</cp:lastPrinted>
  <dcterms:created xsi:type="dcterms:W3CDTF">2009-01-13T16:11:47Z</dcterms:created>
  <dcterms:modified xsi:type="dcterms:W3CDTF">2019-09-20T10:12:35Z</dcterms:modified>
</cp:coreProperties>
</file>